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  <p:sldMasterId id="2147483765" r:id="rId2"/>
  </p:sldMasterIdLst>
  <p:notesMasterIdLst>
    <p:notesMasterId r:id="rId51"/>
  </p:notesMasterIdLst>
  <p:handoutMasterIdLst>
    <p:handoutMasterId r:id="rId52"/>
  </p:handoutMasterIdLst>
  <p:sldIdLst>
    <p:sldId id="262" r:id="rId3"/>
    <p:sldId id="265" r:id="rId4"/>
    <p:sldId id="266" r:id="rId5"/>
    <p:sldId id="373" r:id="rId6"/>
    <p:sldId id="267" r:id="rId7"/>
    <p:sldId id="275" r:id="rId8"/>
    <p:sldId id="268" r:id="rId9"/>
    <p:sldId id="270" r:id="rId10"/>
    <p:sldId id="271" r:id="rId11"/>
    <p:sldId id="274" r:id="rId12"/>
    <p:sldId id="276" r:id="rId13"/>
    <p:sldId id="374" r:id="rId14"/>
    <p:sldId id="277" r:id="rId15"/>
    <p:sldId id="278" r:id="rId16"/>
    <p:sldId id="279" r:id="rId17"/>
    <p:sldId id="273" r:id="rId18"/>
    <p:sldId id="290" r:id="rId19"/>
    <p:sldId id="291" r:id="rId20"/>
    <p:sldId id="292" r:id="rId21"/>
    <p:sldId id="379" r:id="rId22"/>
    <p:sldId id="285" r:id="rId23"/>
    <p:sldId id="387" r:id="rId24"/>
    <p:sldId id="397" r:id="rId25"/>
    <p:sldId id="386" r:id="rId26"/>
    <p:sldId id="381" r:id="rId27"/>
    <p:sldId id="396" r:id="rId28"/>
    <p:sldId id="382" r:id="rId29"/>
    <p:sldId id="383" r:id="rId30"/>
    <p:sldId id="384" r:id="rId31"/>
    <p:sldId id="385" r:id="rId32"/>
    <p:sldId id="404" r:id="rId33"/>
    <p:sldId id="398" r:id="rId34"/>
    <p:sldId id="399" r:id="rId35"/>
    <p:sldId id="400" r:id="rId36"/>
    <p:sldId id="401" r:id="rId37"/>
    <p:sldId id="402" r:id="rId38"/>
    <p:sldId id="392" r:id="rId39"/>
    <p:sldId id="388" r:id="rId40"/>
    <p:sldId id="389" r:id="rId41"/>
    <p:sldId id="390" r:id="rId42"/>
    <p:sldId id="391" r:id="rId43"/>
    <p:sldId id="394" r:id="rId44"/>
    <p:sldId id="393" r:id="rId45"/>
    <p:sldId id="395" r:id="rId46"/>
    <p:sldId id="358" r:id="rId47"/>
    <p:sldId id="286" r:id="rId48"/>
    <p:sldId id="352" r:id="rId49"/>
    <p:sldId id="353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son Kridner" initials="jdk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831F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78434" autoAdjust="0"/>
  </p:normalViewPr>
  <p:slideViewPr>
    <p:cSldViewPr>
      <p:cViewPr varScale="1">
        <p:scale>
          <a:sx n="69" d="100"/>
          <a:sy n="69" d="100"/>
        </p:scale>
        <p:origin x="-1098" y="-108"/>
      </p:cViewPr>
      <p:guideLst>
        <p:guide orient="horz" pos="24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notesViewPr>
    <p:cSldViewPr>
      <p:cViewPr varScale="1">
        <p:scale>
          <a:sx n="40" d="100"/>
          <a:sy n="40" d="100"/>
        </p:scale>
        <p:origin x="-1542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06-08T17:15:28.879" idx="4">
    <p:pos x="10" y="10"/>
    <p:text>I'm still updating the /support site to include all the information for the xM.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06-08T17:16:23.607" idx="5">
    <p:pos x="10" y="10"/>
    <p:text>Expect updates to the ramdisk image to include some example scripts that got missed in building the current release image.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06-07T11:09:51.094" idx="1">
    <p:pos x="5608" y="2312"/>
    <p:text>Make it clear between 0 and O by using a different font.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06-08T17:13:17.350" idx="2">
    <p:pos x="3277" y="1914"/>
    <p:text>This is currently broken for xM.  Need to move from GPIO7 to GPIO4.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06-08T17:13:51.975" idx="3">
    <p:pos x="675" y="1405"/>
    <p:text>This looks a bit different now and requires installation of the i2c-tools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60391E4-DB8B-460C-B44B-4887756C28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B5C4BD-0EF5-4C1B-A2C0-0F88B1E2A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beagleboard.org/project/WEBB/" TargetMode="External"/><Relationship Id="rId3" Type="http://schemas.openxmlformats.org/officeDocument/2006/relationships/hyperlink" Target="http://beagleboard.org/project/angstrom/" TargetMode="External"/><Relationship Id="rId7" Type="http://schemas.openxmlformats.org/officeDocument/2006/relationships/hyperlink" Target="http://beagleboard.org/project/Beagle+SDR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alwaysinnovating.com/" TargetMode="External"/><Relationship Id="rId11" Type="http://schemas.openxmlformats.org/officeDocument/2006/relationships/hyperlink" Target="http://beagleboard.org/project/ALIP/" TargetMode="External"/><Relationship Id="rId5" Type="http://schemas.openxmlformats.org/officeDocument/2006/relationships/hyperlink" Target="http://beagleboard.org/project/ffmpeg/" TargetMode="External"/><Relationship Id="rId10" Type="http://schemas.openxmlformats.org/officeDocument/2006/relationships/hyperlink" Target="http://beagleboard.org/project/android/" TargetMode="External"/><Relationship Id="rId4" Type="http://schemas.openxmlformats.org/officeDocument/2006/relationships/hyperlink" Target="http://beagleboard.org/project/maemo" TargetMode="External"/><Relationship Id="rId9" Type="http://schemas.openxmlformats.org/officeDocument/2006/relationships/hyperlink" Target="http://beagleboard.org/project/Handhelds+Mojo/" TargetMode="Externa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EC5A24-32C9-4591-B82F-98654D2484C2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1902" indent="-221902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xfrm>
            <a:off x="913991" y="4344638"/>
            <a:ext cx="5030018" cy="4112634"/>
          </a:xfrm>
          <a:noFill/>
          <a:ln/>
        </p:spPr>
        <p:txBody>
          <a:bodyPr lIns="89903" tIns="44951" rIns="89903" bIns="44951"/>
          <a:lstStyle/>
          <a:p>
            <a:pPr>
              <a:tabLst>
                <a:tab pos="110951" algn="l"/>
                <a:tab pos="332853" algn="l"/>
              </a:tabLst>
            </a:pPr>
            <a:endParaRPr lang="en-US" dirty="0" smtClean="0"/>
          </a:p>
        </p:txBody>
      </p:sp>
      <p:sp>
        <p:nvSpPr>
          <p:cNvPr id="20484" name="Slide Number Placeholder 3"/>
          <p:cNvSpPr txBox="1">
            <a:spLocks noGrp="1"/>
          </p:cNvSpPr>
          <p:nvPr/>
        </p:nvSpPr>
        <p:spPr bwMode="auto">
          <a:xfrm>
            <a:off x="3885996" y="8687728"/>
            <a:ext cx="2972004" cy="456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03" tIns="44951" rIns="89903" bIns="44951" anchor="b"/>
          <a:lstStyle/>
          <a:p>
            <a:pPr algn="r" defTabSz="881444"/>
            <a:fld id="{976D38FF-1239-40E8-A446-5B9AFD1CB92E}" type="slidenum">
              <a:rPr lang="en-US" sz="1200"/>
              <a:pPr algn="r" defTabSz="881444"/>
              <a:t>11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323AF1-6CCC-4BF3-ABD7-82FD8BB56A2C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1508" name="Slide Number Placeholder 3"/>
          <p:cNvSpPr txBox="1">
            <a:spLocks noGrp="1"/>
          </p:cNvSpPr>
          <p:nvPr/>
        </p:nvSpPr>
        <p:spPr bwMode="auto">
          <a:xfrm>
            <a:off x="3884463" y="8684635"/>
            <a:ext cx="2972004" cy="457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 anchor="b"/>
          <a:lstStyle/>
          <a:p>
            <a:pPr algn="r" defTabSz="913805"/>
            <a:fld id="{1BF5B636-B780-4CEE-874F-D22A1C7A7060}" type="slidenum">
              <a:rPr lang="en-US" sz="1200"/>
              <a:pPr algn="r" defTabSz="913805"/>
              <a:t>13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2532" name="Slide Number Placeholder 3"/>
          <p:cNvSpPr txBox="1">
            <a:spLocks noGrp="1"/>
          </p:cNvSpPr>
          <p:nvPr/>
        </p:nvSpPr>
        <p:spPr bwMode="auto">
          <a:xfrm>
            <a:off x="3884463" y="8684635"/>
            <a:ext cx="2972004" cy="457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 anchor="b"/>
          <a:lstStyle/>
          <a:p>
            <a:pPr algn="r" defTabSz="913805"/>
            <a:fld id="{9D059B78-C461-42DF-A30D-065C0E5DFC04}" type="slidenum">
              <a:rPr lang="en-US" sz="1200"/>
              <a:pPr algn="r" defTabSz="913805"/>
              <a:t>14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884463" y="8684635"/>
            <a:ext cx="2972004" cy="457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 anchor="b"/>
          <a:lstStyle/>
          <a:p>
            <a:pPr algn="r" defTabSz="913805"/>
            <a:fld id="{E0B74565-294D-40C8-B5B3-F11A2B4246EC}" type="slidenum">
              <a:rPr lang="en-US" sz="1200"/>
              <a:pPr algn="r" defTabSz="913805"/>
              <a:t>15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500" dirty="0" smtClean="0">
                <a:hlinkClick r:id="rId3"/>
              </a:rPr>
              <a:t>Ångström Linux Distribution</a:t>
            </a:r>
            <a:endParaRPr lang="en-US" sz="1500" dirty="0" smtClean="0"/>
          </a:p>
          <a:p>
            <a:pPr lvl="1">
              <a:lnSpc>
                <a:spcPct val="80000"/>
              </a:lnSpc>
            </a:pPr>
            <a:r>
              <a:rPr lang="en-US" sz="1300" dirty="0" smtClean="0"/>
              <a:t>Firefox 3.0, Epiphany-</a:t>
            </a:r>
            <a:r>
              <a:rPr lang="en-US" sz="1300" dirty="0" err="1" smtClean="0"/>
              <a:t>WebKit</a:t>
            </a:r>
            <a:r>
              <a:rPr lang="en-US" sz="1300" dirty="0" smtClean="0"/>
              <a:t>, etc.</a:t>
            </a:r>
          </a:p>
          <a:p>
            <a:pPr lvl="1">
              <a:lnSpc>
                <a:spcPct val="80000"/>
              </a:lnSpc>
            </a:pPr>
            <a:r>
              <a:rPr lang="en-US" sz="1300" dirty="0" err="1" smtClean="0"/>
              <a:t>AbiWord</a:t>
            </a:r>
            <a:r>
              <a:rPr lang="en-US" sz="1300" dirty="0" smtClean="0"/>
              <a:t>, GIMP, etc.</a:t>
            </a:r>
          </a:p>
          <a:p>
            <a:pPr lvl="1">
              <a:lnSpc>
                <a:spcPct val="80000"/>
              </a:lnSpc>
            </a:pPr>
            <a:r>
              <a:rPr lang="en-US" sz="1300" dirty="0" smtClean="0"/>
              <a:t>3D graphics and DSP codec integration</a:t>
            </a:r>
          </a:p>
          <a:p>
            <a:pPr lvl="1">
              <a:lnSpc>
                <a:spcPct val="80000"/>
              </a:lnSpc>
            </a:pPr>
            <a:r>
              <a:rPr lang="en-US" sz="1300" dirty="0" smtClean="0"/>
              <a:t>ARMv7+NEON </a:t>
            </a:r>
            <a:r>
              <a:rPr lang="en-US" sz="1300" dirty="0" err="1" smtClean="0"/>
              <a:t>gcc</a:t>
            </a:r>
            <a:r>
              <a:rPr lang="en-US" sz="1300" dirty="0" smtClean="0"/>
              <a:t> tool-chain</a:t>
            </a:r>
          </a:p>
          <a:p>
            <a:pPr>
              <a:lnSpc>
                <a:spcPct val="80000"/>
              </a:lnSpc>
            </a:pPr>
            <a:r>
              <a:rPr lang="en-US" sz="1500" dirty="0" smtClean="0">
                <a:hlinkClick r:id="rId4"/>
              </a:rPr>
              <a:t>Maemo.org</a:t>
            </a:r>
            <a:r>
              <a:rPr lang="en-US" sz="1500" dirty="0" smtClean="0"/>
              <a:t>/</a:t>
            </a:r>
            <a:r>
              <a:rPr lang="en-US" sz="1500" dirty="0" err="1" smtClean="0"/>
              <a:t>Meego</a:t>
            </a:r>
            <a:endParaRPr lang="en-US" sz="1500" dirty="0" smtClean="0">
              <a:hlinkClick r:id="rId5"/>
            </a:endParaRPr>
          </a:p>
          <a:p>
            <a:pPr>
              <a:lnSpc>
                <a:spcPct val="80000"/>
              </a:lnSpc>
            </a:pPr>
            <a:r>
              <a:rPr lang="en-US" sz="1500" dirty="0" smtClean="0">
                <a:hlinkClick r:id="rId5"/>
              </a:rPr>
              <a:t>FFmpeg</a:t>
            </a:r>
            <a:endParaRPr lang="en-US" sz="1500" dirty="0" smtClean="0"/>
          </a:p>
          <a:p>
            <a:pPr lvl="1">
              <a:lnSpc>
                <a:spcPct val="80000"/>
              </a:lnSpc>
            </a:pPr>
            <a:r>
              <a:rPr lang="en-US" sz="1300" dirty="0" smtClean="0"/>
              <a:t>720P-24 MPEG4 decode on ARM+NEON only</a:t>
            </a:r>
          </a:p>
          <a:p>
            <a:pPr>
              <a:lnSpc>
                <a:spcPct val="80000"/>
              </a:lnSpc>
            </a:pPr>
            <a:r>
              <a:rPr lang="en-US" sz="1500" dirty="0" err="1" smtClean="0">
                <a:hlinkClick r:id="rId6"/>
              </a:rPr>
              <a:t>AlwaysInnovating</a:t>
            </a:r>
            <a:r>
              <a:rPr lang="en-US" sz="1500" dirty="0" smtClean="0">
                <a:hlinkClick r:id="rId6"/>
              </a:rPr>
              <a:t> </a:t>
            </a:r>
            <a:r>
              <a:rPr lang="en-US" sz="1500" dirty="0" err="1" smtClean="0">
                <a:hlinkClick r:id="rId6"/>
              </a:rPr>
              <a:t>Touchbook</a:t>
            </a:r>
            <a:endParaRPr lang="en-US" sz="1500" dirty="0" smtClean="0"/>
          </a:p>
          <a:p>
            <a:pPr>
              <a:lnSpc>
                <a:spcPct val="80000"/>
              </a:lnSpc>
            </a:pPr>
            <a:r>
              <a:rPr lang="en-US" sz="1500" dirty="0" smtClean="0">
                <a:hlinkClick r:id="rId7"/>
              </a:rPr>
              <a:t>Beagle SDR</a:t>
            </a:r>
            <a:r>
              <a:rPr lang="en-US" sz="1500" dirty="0" smtClean="0"/>
              <a:t> (low-power software defined radio)</a:t>
            </a:r>
          </a:p>
          <a:p>
            <a:pPr>
              <a:lnSpc>
                <a:spcPct val="80000"/>
              </a:lnSpc>
            </a:pPr>
            <a:r>
              <a:rPr lang="en-US" sz="1500" dirty="0" smtClean="0">
                <a:hlinkClick r:id="rId8"/>
              </a:rPr>
              <a:t>Windows Embedded for BeagleBoard</a:t>
            </a:r>
            <a:r>
              <a:rPr lang="en-US" sz="1500" dirty="0" smtClean="0"/>
              <a:t> </a:t>
            </a:r>
          </a:p>
          <a:p>
            <a:pPr>
              <a:lnSpc>
                <a:spcPct val="80000"/>
              </a:lnSpc>
            </a:pPr>
            <a:r>
              <a:rPr lang="en-US" sz="1500" dirty="0" err="1" smtClean="0">
                <a:hlinkClick r:id="rId9"/>
              </a:rPr>
              <a:t>Handheld.org’s</a:t>
            </a:r>
            <a:r>
              <a:rPr lang="en-US" sz="1500" dirty="0" smtClean="0">
                <a:hlinkClick r:id="rId9"/>
              </a:rPr>
              <a:t> </a:t>
            </a:r>
            <a:r>
              <a:rPr lang="en-US" sz="1500" dirty="0" err="1" smtClean="0">
                <a:hlinkClick r:id="rId9"/>
              </a:rPr>
              <a:t>Mojo</a:t>
            </a:r>
            <a:r>
              <a:rPr lang="en-US" sz="1500" dirty="0" smtClean="0">
                <a:hlinkClick r:id="rId9"/>
              </a:rPr>
              <a:t> Ubuntu build for ARM</a:t>
            </a:r>
            <a:endParaRPr lang="en-US" sz="1500" dirty="0" smtClean="0"/>
          </a:p>
          <a:p>
            <a:pPr>
              <a:lnSpc>
                <a:spcPct val="80000"/>
              </a:lnSpc>
            </a:pPr>
            <a:r>
              <a:rPr lang="en-US" sz="1500" dirty="0" smtClean="0">
                <a:hlinkClick r:id="rId10"/>
              </a:rPr>
              <a:t>Android for Beagle</a:t>
            </a:r>
            <a:endParaRPr lang="en-US" sz="1500" dirty="0" smtClean="0"/>
          </a:p>
          <a:p>
            <a:pPr>
              <a:lnSpc>
                <a:spcPct val="80000"/>
              </a:lnSpc>
            </a:pPr>
            <a:r>
              <a:rPr lang="en-US" sz="1500" dirty="0" smtClean="0">
                <a:hlinkClick r:id="rId11"/>
              </a:rPr>
              <a:t>ARM Linux Internet Platform</a:t>
            </a:r>
            <a:endParaRPr lang="en-US" sz="1500" dirty="0" smtClean="0"/>
          </a:p>
          <a:p>
            <a:pPr>
              <a:lnSpc>
                <a:spcPct val="80000"/>
              </a:lnSpc>
            </a:pPr>
            <a:r>
              <a:rPr lang="en-US" sz="1500" dirty="0" smtClean="0"/>
              <a:t>Ubuntu, </a:t>
            </a:r>
            <a:r>
              <a:rPr lang="en-US" sz="1500" dirty="0" err="1" smtClean="0"/>
              <a:t>Debian</a:t>
            </a:r>
            <a:r>
              <a:rPr lang="en-US" sz="1500" dirty="0" smtClean="0"/>
              <a:t>, </a:t>
            </a:r>
            <a:r>
              <a:rPr lang="en-US" sz="1500" dirty="0" err="1" smtClean="0"/>
              <a:t>OpenOCD</a:t>
            </a:r>
            <a:r>
              <a:rPr lang="en-US" sz="1500" dirty="0" smtClean="0"/>
              <a:t>, </a:t>
            </a:r>
            <a:r>
              <a:rPr lang="en-US" sz="1500" dirty="0" err="1" smtClean="0"/>
              <a:t>Mamona</a:t>
            </a:r>
            <a:r>
              <a:rPr lang="en-US" sz="1500" dirty="0" smtClean="0"/>
              <a:t>, Ethernet, OKL4, robots, home automation, vision, e-ink displays, FreeBSD, QEMU, Fedora, …</a:t>
            </a:r>
          </a:p>
          <a:p>
            <a:pPr>
              <a:lnSpc>
                <a:spcPct val="80000"/>
              </a:lnSpc>
            </a:pPr>
            <a:r>
              <a:rPr lang="en-US" sz="1500" dirty="0" smtClean="0"/>
              <a:t>Kernel, boot-loader, and boot utilities</a:t>
            </a:r>
          </a:p>
          <a:p>
            <a:pPr>
              <a:lnSpc>
                <a:spcPct val="80000"/>
              </a:lnSpc>
            </a:pPr>
            <a:r>
              <a:rPr lang="en-US" sz="1500" dirty="0" smtClean="0"/>
              <a:t>Several more and growing…</a:t>
            </a:r>
          </a:p>
          <a:p>
            <a:endParaRPr 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9D25D0-C0F4-49A0-8383-4663F27F2913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 anchor="b"/>
          <a:lstStyle/>
          <a:p>
            <a:pPr algn="r" defTabSz="912813"/>
            <a:fld id="{EB24683E-A219-48CF-9305-1B853CC06842}" type="slidenum">
              <a:rPr lang="en-US"/>
              <a:pPr algn="r" defTabSz="912813"/>
              <a:t>17</a:t>
            </a:fld>
            <a:endParaRPr lang="en-US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90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5CDE3D-3CD4-47AF-9725-4AF240B498B9}" type="slidenum">
              <a:rPr lang="en-US" smtClean="0">
                <a:latin typeface="Arial" charset="0"/>
              </a:rPr>
              <a:pPr/>
              <a:t>18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14F8B6-6DFA-434E-9C18-A63C4402E6A3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981632-82C2-4E19-9427-074C1308C95B}" type="slidenum">
              <a:rPr lang="en-US" smtClean="0">
                <a:latin typeface="Arial" charset="0"/>
              </a:rPr>
              <a:pPr/>
              <a:t>2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9E904F-9DF4-4AEB-A79B-00C26308AF56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The first thing to do once you get BeagleBoard is to verify that the hardware is operating correctly.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Only basic software is provided on BeagleBoard, as most of the software is intended to be downloaded from or developed in conjunction with the technical community at BeagleBoard.org.  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Find the links to the diagnostics code and step by step instructions for beagleboard at http://BeagleBoard.org/support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 Many links to other software can be found via reference from BeagleBoard.org.  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A6FA4D-C146-432E-AB9C-5B4B5CF6F9C5}" type="slidenum">
              <a:rPr lang="en-US" smtClean="0">
                <a:latin typeface="Arial" charset="0"/>
              </a:rPr>
              <a:pPr/>
              <a:t>21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B5C4BD-0EF5-4C1B-A2C0-0F88B1E2A76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B5C4BD-0EF5-4C1B-A2C0-0F88B1E2A76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B5C4BD-0EF5-4C1B-A2C0-0F88B1E2A76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A42147-CAE5-4AF6-884A-397AF9F950BD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B5C4BD-0EF5-4C1B-A2C0-0F88B1E2A76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EF056E-067A-4144-BAF6-5171A4D14AC3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9A72D3-588F-400F-855D-DCE518BFBFA1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647EAB-F4B4-492A-A4E8-6BA307F2EF35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>
            <a:normAutofit fontScale="25000" lnSpcReduction="20000"/>
          </a:bodyPr>
          <a:lstStyle/>
          <a:p>
            <a:pPr>
              <a:lnSpc>
                <a:spcPct val="80000"/>
              </a:lnSpc>
              <a:defRPr/>
            </a:pPr>
            <a:endParaRPr lang="en-US" dirty="0" smtClean="0"/>
          </a:p>
        </p:txBody>
      </p:sp>
      <p:sp>
        <p:nvSpPr>
          <p:cNvPr id="115716" name="Slide Number Placeholder 3"/>
          <p:cNvSpPr txBox="1">
            <a:spLocks noGrp="1"/>
          </p:cNvSpPr>
          <p:nvPr/>
        </p:nvSpPr>
        <p:spPr bwMode="auto">
          <a:xfrm>
            <a:off x="3887788" y="8688388"/>
            <a:ext cx="2970212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894" tIns="44947" rIns="89894" bIns="44947" anchor="b"/>
          <a:lstStyle/>
          <a:p>
            <a:pPr algn="r"/>
            <a:fld id="{C1FCD5B0-14E4-4299-866A-842149E349C2}" type="slidenum">
              <a:rPr lang="en-US"/>
              <a:pPr algn="r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03659E-360B-4553-B460-065305F792DF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9E904F-9DF4-4AEB-A79B-00C26308AF56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B5C4BD-0EF5-4C1B-A2C0-0F88B1E2A760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B5C4BD-0EF5-4C1B-A2C0-0F88B1E2A760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B5C4BD-0EF5-4C1B-A2C0-0F88B1E2A760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7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507B95-FA54-4630-91F7-8FA34F9AD669}" type="slidenum">
              <a:rPr lang="en-US" smtClean="0">
                <a:latin typeface="Arial" charset="0"/>
              </a:rPr>
              <a:pPr/>
              <a:t>35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8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03B22D-A313-459B-82B4-74A70485E48B}" type="slidenum">
              <a:rPr lang="en-US" smtClean="0">
                <a:latin typeface="Arial" charset="0"/>
              </a:rPr>
              <a:pPr/>
              <a:t>36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B5C4BD-0EF5-4C1B-A2C0-0F88B1E2A760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B5C4BD-0EF5-4C1B-A2C0-0F88B1E2A760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B5C4BD-0EF5-4C1B-A2C0-0F88B1E2A760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B5C4BD-0EF5-4C1B-A2C0-0F88B1E2A76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B5C4BD-0EF5-4C1B-A2C0-0F88B1E2A760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B5C4BD-0EF5-4C1B-A2C0-0F88B1E2A760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B5C4BD-0EF5-4C1B-A2C0-0F88B1E2A760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B5C4BD-0EF5-4C1B-A2C0-0F88B1E2A760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B5C4BD-0EF5-4C1B-A2C0-0F88B1E2A760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0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00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5F97AF-BCB5-4B8C-A08C-4A1C184B2CCA}" type="slidenum">
              <a:rPr lang="en-US" smtClean="0">
                <a:latin typeface="Arial" charset="0"/>
              </a:rPr>
              <a:pPr/>
              <a:t>45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26980" name="Slide Number Placeholder 3"/>
          <p:cNvSpPr txBox="1">
            <a:spLocks noGrp="1"/>
          </p:cNvSpPr>
          <p:nvPr/>
        </p:nvSpPr>
        <p:spPr bwMode="auto">
          <a:xfrm>
            <a:off x="3887788" y="8688388"/>
            <a:ext cx="2970212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01" tIns="44950" rIns="89901" bIns="44950" anchor="b"/>
          <a:lstStyle/>
          <a:p>
            <a:pPr algn="r"/>
            <a:fld id="{74C1EEB8-4F3B-4821-98A8-DDBA2BAF22F3}" type="slidenum">
              <a:rPr lang="en-US"/>
              <a:pPr algn="r"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19075" indent="-219075" eaLnBrk="1" hangingPunct="1">
              <a:lnSpc>
                <a:spcPct val="80000"/>
              </a:lnSpc>
            </a:pPr>
            <a:endParaRPr lang="en-US" sz="900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EDFAF7-BF57-4423-B739-754BEBD1DFBD}" type="slidenum">
              <a:rPr lang="en-US" smtClean="0">
                <a:latin typeface="Arial" charset="0"/>
              </a:rPr>
              <a:pPr/>
              <a:t>48</a:t>
            </a:fld>
            <a:endParaRPr lang="en-US" smtClean="0">
              <a:latin typeface="Arial" charset="0"/>
            </a:endParaRPr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19075" indent="-219075" eaLnBrk="1" hangingPunct="1">
              <a:lnSpc>
                <a:spcPct val="80000"/>
              </a:lnSpc>
            </a:pPr>
            <a:endParaRPr lang="en-US" sz="90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1902" indent="-221902">
              <a:lnSpc>
                <a:spcPct val="80000"/>
              </a:lnSpc>
            </a:pPr>
            <a:r>
              <a:rPr lang="en-US" sz="1100" dirty="0" smtClean="0"/>
              <a:t>Community </a:t>
            </a:r>
            <a:r>
              <a:rPr lang="en-US" sz="1100" dirty="0" smtClean="0"/>
              <a:t>Participant</a:t>
            </a:r>
          </a:p>
          <a:p>
            <a:pPr marL="665706" lvl="1" indent="-221902">
              <a:lnSpc>
                <a:spcPct val="80000"/>
              </a:lnSpc>
            </a:pPr>
            <a:r>
              <a:rPr lang="en-US" sz="1100" dirty="0" smtClean="0"/>
              <a:t>Really likes the interaction with other “open source people”</a:t>
            </a:r>
          </a:p>
          <a:p>
            <a:pPr marL="221902" indent="-221902">
              <a:lnSpc>
                <a:spcPct val="80000"/>
              </a:lnSpc>
            </a:pPr>
            <a:r>
              <a:rPr lang="en-US" sz="1100" dirty="0" smtClean="0"/>
              <a:t>Tinkerer</a:t>
            </a:r>
          </a:p>
          <a:p>
            <a:pPr marL="665706" lvl="1" indent="-221902">
              <a:lnSpc>
                <a:spcPct val="80000"/>
              </a:lnSpc>
            </a:pPr>
            <a:r>
              <a:rPr lang="en-US" sz="1100" dirty="0" smtClean="0"/>
              <a:t>Likes chemistry sets, making LEDs blink, and knowing how something works—working easily is less important</a:t>
            </a:r>
          </a:p>
          <a:p>
            <a:pPr marL="221902" indent="-221902">
              <a:lnSpc>
                <a:spcPct val="80000"/>
              </a:lnSpc>
            </a:pPr>
            <a:r>
              <a:rPr lang="en-US" sz="1100" dirty="0" smtClean="0"/>
              <a:t>Underdog Fan</a:t>
            </a:r>
          </a:p>
          <a:p>
            <a:pPr marL="665706" lvl="1" indent="-221902">
              <a:lnSpc>
                <a:spcPct val="80000"/>
              </a:lnSpc>
            </a:pPr>
            <a:r>
              <a:rPr lang="en-US" sz="1100" dirty="0" smtClean="0"/>
              <a:t>Likes to cheer on anyone who’ll take on the big corporate types, especially if it is against all odds</a:t>
            </a:r>
          </a:p>
          <a:p>
            <a:pPr marL="221902" indent="-221902">
              <a:lnSpc>
                <a:spcPct val="80000"/>
              </a:lnSpc>
            </a:pPr>
            <a:r>
              <a:rPr lang="en-US" sz="1100" dirty="0" smtClean="0"/>
              <a:t>Cheap</a:t>
            </a:r>
          </a:p>
          <a:p>
            <a:pPr marL="665706" lvl="1" indent="-221902">
              <a:lnSpc>
                <a:spcPct val="80000"/>
              </a:lnSpc>
            </a:pPr>
            <a:r>
              <a:rPr lang="en-US" sz="1100" dirty="0" smtClean="0"/>
              <a:t>Simply doesn’t want to pay for something that can be found for free or for low cost</a:t>
            </a:r>
          </a:p>
          <a:p>
            <a:pPr marL="221902" indent="-221902">
              <a:lnSpc>
                <a:spcPct val="80000"/>
              </a:lnSpc>
            </a:pPr>
            <a:r>
              <a:rPr lang="en-US" sz="1100" dirty="0" smtClean="0"/>
              <a:t>Freedom Crusader</a:t>
            </a:r>
          </a:p>
          <a:p>
            <a:pPr marL="665706" lvl="1" indent="-221902">
              <a:lnSpc>
                <a:spcPct val="80000"/>
              </a:lnSpc>
            </a:pPr>
            <a:r>
              <a:rPr lang="en-US" sz="1100" dirty="0" smtClean="0"/>
              <a:t>Has a fundamental belief that all IP should be shared for people to do what they want, as long as they give credit, share-alike, and otherwise “do no evil”</a:t>
            </a:r>
          </a:p>
          <a:p>
            <a:pPr marL="221902" indent="-221902">
              <a:lnSpc>
                <a:spcPct val="80000"/>
              </a:lnSpc>
            </a:pPr>
            <a:endParaRPr lang="en-US" sz="1100" dirty="0" smtClean="0"/>
          </a:p>
          <a:p>
            <a:pPr marL="221902" indent="-221902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19075" indent="-219075" eaLnBrk="1" hangingPunct="1">
              <a:lnSpc>
                <a:spcPct val="80000"/>
              </a:lnSpc>
            </a:pPr>
            <a:endParaRPr lang="en-US" sz="900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19075" indent="-219075" eaLnBrk="1" hangingPunct="1">
              <a:lnSpc>
                <a:spcPct val="80000"/>
              </a:lnSpc>
            </a:pPr>
            <a:endParaRPr lang="en-US" sz="9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19075" indent="-219075" eaLnBrk="1" hangingPunct="1">
              <a:lnSpc>
                <a:spcPct val="80000"/>
              </a:lnSpc>
            </a:pPr>
            <a:endParaRPr lang="en-US" sz="9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61722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5492F-DC94-422E-94E7-452AB12E88DA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934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63E4B-0B0F-47BD-AE09-BFFC927B3F46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1A792-F1CD-40CF-965B-EE1CBD4F3F55}" type="datetimeFigureOut">
              <a:rPr lang="en-US" smtClean="0"/>
              <a:pPr/>
              <a:t>6/8/2010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FFC4-E858-4E29-BC1D-BD2941D814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1A792-F1CD-40CF-965B-EE1CBD4F3F55}" type="datetimeFigureOut">
              <a:rPr lang="en-US" smtClean="0"/>
              <a:pPr/>
              <a:t>6/8/2010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FFC4-E858-4E29-BC1D-BD2941D814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1A792-F1CD-40CF-965B-EE1CBD4F3F55}" type="datetimeFigureOut">
              <a:rPr lang="en-US" smtClean="0"/>
              <a:pPr/>
              <a:t>6/8/2010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FFC4-E858-4E29-BC1D-BD2941D814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1A792-F1CD-40CF-965B-EE1CBD4F3F55}" type="datetimeFigureOut">
              <a:rPr lang="en-US" smtClean="0"/>
              <a:pPr/>
              <a:t>6/8/2010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FFC4-E858-4E29-BC1D-BD2941D814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1A792-F1CD-40CF-965B-EE1CBD4F3F55}" type="datetimeFigureOut">
              <a:rPr lang="en-US" smtClean="0"/>
              <a:pPr/>
              <a:t>6/8/2010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FFC4-E858-4E29-BC1D-BD2941D814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1A792-F1CD-40CF-965B-EE1CBD4F3F55}" type="datetimeFigureOut">
              <a:rPr lang="en-US" smtClean="0"/>
              <a:pPr/>
              <a:t>6/8/2010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FFC4-E858-4E29-BC1D-BD2941D814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1A792-F1CD-40CF-965B-EE1CBD4F3F55}" type="datetimeFigureOut">
              <a:rPr lang="en-US" smtClean="0"/>
              <a:pPr/>
              <a:t>6/8/2010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FFC4-E858-4E29-BC1D-BD2941D814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1A792-F1CD-40CF-965B-EE1CBD4F3F55}" type="datetimeFigureOut">
              <a:rPr lang="en-US" smtClean="0"/>
              <a:pPr/>
              <a:t>6/8/2010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FFC4-E858-4E29-BC1D-BD2941D814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1A792-F1CD-40CF-965B-EE1CBD4F3F55}" type="datetimeFigureOut">
              <a:rPr lang="en-US" smtClean="0"/>
              <a:pPr/>
              <a:t>6/8/2010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FFC4-E858-4E29-BC1D-BD2941D814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3962400" y="61722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059C2-9197-43B1-B6B8-0E59447893AB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1A792-F1CD-40CF-965B-EE1CBD4F3F55}" type="datetimeFigureOut">
              <a:rPr lang="en-US" smtClean="0"/>
              <a:pPr/>
              <a:t>6/8/2010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FFC4-E858-4E29-BC1D-BD2941D814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1A792-F1CD-40CF-965B-EE1CBD4F3F55}" type="datetimeFigureOut">
              <a:rPr lang="en-US" smtClean="0"/>
              <a:pPr/>
              <a:t>6/8/2010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FFC4-E858-4E29-BC1D-BD2941D814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4191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A64E1-6F7E-4BBB-884D-8B8E869A6477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4191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0BA35-EEA9-4489-90CE-6B737B271A05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14800" y="61722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C7DD1-F12A-41A2-B79D-9CE01CE36EFB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14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0A983-BFAB-4F5D-AD5E-B6C6591EB7A0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c 1027"/>
          <p:cNvSpPr>
            <a:spLocks/>
          </p:cNvSpPr>
          <p:nvPr/>
        </p:nvSpPr>
        <p:spPr bwMode="auto">
          <a:xfrm>
            <a:off x="0" y="842963"/>
            <a:ext cx="914400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kumimoji="1" lang="en-US">
              <a:latin typeface="Arial" pitchFamily="34" charset="0"/>
            </a:endParaRPr>
          </a:p>
        </p:txBody>
      </p:sp>
      <p:sp>
        <p:nvSpPr>
          <p:cNvPr id="5" name="Rectangle 1034"/>
          <p:cNvSpPr>
            <a:spLocks noChangeArrowheads="1"/>
          </p:cNvSpPr>
          <p:nvPr userDrawn="1"/>
        </p:nvSpPr>
        <p:spPr bwMode="auto">
          <a:xfrm>
            <a:off x="0" y="6019800"/>
            <a:ext cx="9144000" cy="838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Line 1026"/>
          <p:cNvSpPr>
            <a:spLocks noChangeShapeType="1"/>
          </p:cNvSpPr>
          <p:nvPr/>
        </p:nvSpPr>
        <p:spPr bwMode="auto">
          <a:xfrm>
            <a:off x="0" y="1708150"/>
            <a:ext cx="9147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Line 1035"/>
          <p:cNvSpPr>
            <a:spLocks noChangeShapeType="1"/>
          </p:cNvSpPr>
          <p:nvPr userDrawn="1"/>
        </p:nvSpPr>
        <p:spPr bwMode="auto">
          <a:xfrm>
            <a:off x="-50800" y="6019800"/>
            <a:ext cx="9220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7" descr="ESC_cmyk_logo_Silico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019800"/>
            <a:ext cx="2009774" cy="83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8" descr="beagle-board-character [Converted]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76500"/>
            <a:ext cx="25114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10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819400" y="2057400"/>
            <a:ext cx="4572000" cy="3657600"/>
          </a:xfrm>
        </p:spPr>
        <p:txBody>
          <a:bodyPr>
            <a:normAutofit/>
          </a:bodyPr>
          <a:lstStyle>
            <a:lvl1pPr marL="0" indent="0">
              <a:buFont typeface="Wingdings" pitchFamily="2" charset="2"/>
              <a:buNone/>
              <a:defRPr sz="320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400" y="838200"/>
            <a:ext cx="8763000" cy="11430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Rectangle 103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763000" cy="1143000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monospaced for SAP" pitchFamily="49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 monospaced for SAP" pitchFamily="49" charset="0"/>
              </a:defRPr>
            </a:lvl1pPr>
            <a:lvl2pPr>
              <a:defRPr>
                <a:latin typeface="Arial monospaced for SAP" pitchFamily="49" charset="0"/>
              </a:defRPr>
            </a:lvl2pPr>
            <a:lvl3pPr>
              <a:defRPr>
                <a:latin typeface="Arial monospaced for SAP" pitchFamily="49" charset="0"/>
              </a:defRPr>
            </a:lvl3pPr>
            <a:lvl4pPr>
              <a:defRPr>
                <a:latin typeface="Arial monospaced for SAP" pitchFamily="49" charset="0"/>
              </a:defRPr>
            </a:lvl4pPr>
            <a:lvl5pPr>
              <a:defRPr>
                <a:latin typeface="Arial monospaced for SAP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34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A56A4-9126-4077-BFAE-1127FBD36C30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934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14D0C-2DA0-4FD4-988F-BB5047DD817F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54AB02A5-4FE5-49D9-9E24-09F23B90C450}" type="datetimeFigureOut">
              <a:rPr lang="en-US" smtClean="0"/>
              <a:pPr algn="r" eaLnBrk="1" latinLnBrk="0" hangingPunct="1"/>
              <a:t>6/8/2010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990600" y="5943600"/>
            <a:ext cx="81534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Arc 1027"/>
          <p:cNvSpPr>
            <a:spLocks/>
          </p:cNvSpPr>
          <p:nvPr/>
        </p:nvSpPr>
        <p:spPr bwMode="auto">
          <a:xfrm>
            <a:off x="0" y="0"/>
            <a:ext cx="838200" cy="6858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kumimoji="1" lang="en-US">
              <a:latin typeface="Arial" charset="0"/>
            </a:endParaRPr>
          </a:p>
        </p:txBody>
      </p:sp>
      <p:pic>
        <p:nvPicPr>
          <p:cNvPr id="17" name="Picture 16" descr="ChicagoLogo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162800" y="6019800"/>
            <a:ext cx="1447800" cy="689429"/>
          </a:xfrm>
          <a:prstGeom prst="rect">
            <a:avLst/>
          </a:prstGeom>
        </p:spPr>
      </p:pic>
      <p:pic>
        <p:nvPicPr>
          <p:cNvPr id="14" name="Picture 28" descr="beagle-board-character [Converted]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193354"/>
            <a:ext cx="1219199" cy="166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2" r:id="rId2"/>
    <p:sldLayoutId id="2147483745" r:id="rId3"/>
    <p:sldLayoutId id="2147483746" r:id="rId4"/>
    <p:sldLayoutId id="2147483747" r:id="rId5"/>
    <p:sldLayoutId id="2147483748" r:id="rId6"/>
    <p:sldLayoutId id="2147483777" r:id="rId7"/>
    <p:sldLayoutId id="2147483778" r:id="rId8"/>
    <p:sldLayoutId id="2147483779" r:id="rId9"/>
    <p:sldLayoutId id="2147483780" r:id="rId10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1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1A792-F1CD-40CF-965B-EE1CBD4F3F55}" type="datetimeFigureOut">
              <a:rPr lang="en-US" smtClean="0"/>
              <a:pPr/>
              <a:t>6/8/2010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DFFC4-E858-4E29-BC1D-BD2941D814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kridner@beagleboard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beagleboard.org/esc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jpeg"/><Relationship Id="rId11" Type="http://schemas.openxmlformats.org/officeDocument/2006/relationships/image" Target="../media/image23.wmf"/><Relationship Id="rId5" Type="http://schemas.openxmlformats.org/officeDocument/2006/relationships/image" Target="../media/image18.png"/><Relationship Id="rId10" Type="http://schemas.openxmlformats.org/officeDocument/2006/relationships/image" Target="../media/image11.png"/><Relationship Id="rId4" Type="http://schemas.openxmlformats.org/officeDocument/2006/relationships/image" Target="../media/image17.png"/><Relationship Id="rId9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0.png"/><Relationship Id="rId5" Type="http://schemas.openxmlformats.org/officeDocument/2006/relationships/image" Target="../media/image11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beagleboard.org/project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wmf"/><Relationship Id="rId5" Type="http://schemas.openxmlformats.org/officeDocument/2006/relationships/image" Target="../media/image39.png"/><Relationship Id="rId10" Type="http://schemas.openxmlformats.org/officeDocument/2006/relationships/image" Target="../media/image42.png"/><Relationship Id="rId4" Type="http://schemas.openxmlformats.org/officeDocument/2006/relationships/image" Target="../media/image38.png"/><Relationship Id="rId9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beagleboard.org/support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comments" Target="../comments/commen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git.kernel.org/?p=linux/kernel/git/torvalds/linux-2.6.git;a=blob;f=Documentation/input/input.txt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4" Type="http://schemas.openxmlformats.org/officeDocument/2006/relationships/comments" Target="../comments/commen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catb.org/~esr/faqs/smart-questions.html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beagleboard.org/faq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elinux.org/BeagleBoard" TargetMode="External"/><Relationship Id="rId3" Type="http://schemas.openxmlformats.org/officeDocument/2006/relationships/hyperlink" Target="http://beagleboard.org/chat" TargetMode="External"/><Relationship Id="rId7" Type="http://schemas.openxmlformats.org/officeDocument/2006/relationships/hyperlink" Target="http://beagleboard.blogspot.com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beagleboard.org/news" TargetMode="External"/><Relationship Id="rId5" Type="http://schemas.openxmlformats.org/officeDocument/2006/relationships/hyperlink" Target="https://community.ti.com/forums/32.aspx" TargetMode="External"/><Relationship Id="rId4" Type="http://schemas.openxmlformats.org/officeDocument/2006/relationships/hyperlink" Target="http://groups.google.com/group/beagleboard" TargetMode="External"/><Relationship Id="rId9" Type="http://schemas.openxmlformats.org/officeDocument/2006/relationships/hyperlink" Target="http://code.google.com/p/beagleboard/wiki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rcreviews.org/clients" TargetMode="External"/><Relationship Id="rId3" Type="http://schemas.openxmlformats.org/officeDocument/2006/relationships/hyperlink" Target="http://freenode.net/" TargetMode="External"/><Relationship Id="rId7" Type="http://schemas.openxmlformats.org/officeDocument/2006/relationships/hyperlink" Target="http://en.wikipedia.org/wiki/List_of_IRC_clients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mirc.com/" TargetMode="External"/><Relationship Id="rId5" Type="http://schemas.openxmlformats.org/officeDocument/2006/relationships/hyperlink" Target="http://pidgin.im/" TargetMode="External"/><Relationship Id="rId4" Type="http://schemas.openxmlformats.org/officeDocument/2006/relationships/hyperlink" Target="http://beagleboard.org/chat" TargetMode="External"/><Relationship Id="rId9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gstrom-distribution.org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ashorg.net/48-Gentoo-port-for-BeagleBoard.html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beagleboard.org/project/QNX+Neutrino+on+OMAP/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developer.symbian.org/wiki/index.php/BeagleBoard_Quick_Start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beagleboard.org/project/symbian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beagleboard.org/project/evmonbeagle/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lwn.net/talks/elc2007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iki.omap.com/index.php?title=Patch_upstream_sending" TargetMode="External"/><Relationship Id="rId5" Type="http://schemas.openxmlformats.org/officeDocument/2006/relationships/hyperlink" Target="http://www.linuxelectrons.com/news/linux/16774/greg-kroah-hartman-linux-kernel" TargetMode="External"/><Relationship Id="rId4" Type="http://schemas.openxmlformats.org/officeDocument/2006/relationships/hyperlink" Target="http://www.eclipsecon.org/2006/Sub.do?id=268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beagleboard.org/resources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4.png"/><Relationship Id="rId5" Type="http://schemas.openxmlformats.org/officeDocument/2006/relationships/hyperlink" Target="http://linux-c6x.org/" TargetMode="External"/><Relationship Id="rId4" Type="http://schemas.openxmlformats.org/officeDocument/2006/relationships/hyperlink" Target="http://beagleboard.org/support" TargetMode="Externa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hyperlink" Target="http://wiki.omap.com/index.php?title=OMAP3_Boards" TargetMode="External"/><Relationship Id="rId7" Type="http://schemas.openxmlformats.org/officeDocument/2006/relationships/image" Target="../media/image48.jpe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7.jpe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hyperlink" Target="http://focus.ti.com/dsp/docs/dspplatformscontenttp.tsp?sectionId=2&amp;familyId=1525&amp;tabId=2224" TargetMode="External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slide" Target="slide3.xml"/><Relationship Id="rId9" Type="http://schemas.openxmlformats.org/officeDocument/2006/relationships/image" Target="../media/image5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eagleboard.org/resource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mtClean="0"/>
              <a:t>Jason Kridner</a:t>
            </a:r>
          </a:p>
          <a:p>
            <a:r>
              <a:rPr lang="en-US" smtClean="0">
                <a:hlinkClick r:id="rId3"/>
              </a:rPr>
              <a:t>jkridner@beagleboard.org</a:t>
            </a:r>
            <a:r>
              <a:rPr lang="en-US" smtClean="0"/>
              <a:t> </a:t>
            </a:r>
          </a:p>
          <a:p>
            <a:endParaRPr lang="en-US" smtClean="0"/>
          </a:p>
          <a:p>
            <a:r>
              <a:rPr lang="en-US" smtClean="0"/>
              <a:t>June 7, 2010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Archived at:</a:t>
            </a:r>
            <a:br>
              <a:rPr lang="en-US" smtClean="0"/>
            </a:br>
            <a:r>
              <a:rPr lang="en-US" smtClean="0">
                <a:hlinkClick r:id="rId4"/>
              </a:rPr>
              <a:t>http://beagleboard.org/esc</a:t>
            </a:r>
            <a:r>
              <a:rPr lang="en-US" smtClean="0"/>
              <a:t> </a:t>
            </a:r>
            <a:endParaRPr lang="en-US" dirty="0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BeagleBoard 101</a:t>
            </a:r>
            <a:endParaRPr lang="en-US" dirty="0" smtClean="0"/>
          </a:p>
        </p:txBody>
      </p:sp>
      <p:sp>
        <p:nvSpPr>
          <p:cNvPr id="12290" name="Rectangle 103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AF073A5A-F2AD-4BBE-8F84-8AAED60B9746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beagle board postits copy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DFF"/>
              </a:clrFrom>
              <a:clrTo>
                <a:srgbClr val="FE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9725" y="2871788"/>
            <a:ext cx="3117850" cy="370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Slide Number Placeholder 3"/>
          <p:cNvSpPr txBox="1">
            <a:spLocks noGrp="1"/>
          </p:cNvSpPr>
          <p:nvPr/>
        </p:nvSpPr>
        <p:spPr bwMode="auto">
          <a:xfrm>
            <a:off x="6967538" y="6651625"/>
            <a:ext cx="21336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D427793-F9C0-4956-8008-78B2E3C96174}" type="slidenum">
              <a:rPr lang="en-US" sz="800" b="0"/>
              <a:pPr algn="r"/>
              <a:t>10</a:t>
            </a:fld>
            <a:endParaRPr lang="en-US" sz="800" b="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8125" y="7938"/>
            <a:ext cx="8966200" cy="10969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smtClean="0"/>
              <a:t>USB-powered BeagleBoard–xM unleashes community-oriented development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14850" y="1290638"/>
            <a:ext cx="4454525" cy="4652962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90000"/>
              </a:lnSpc>
              <a:spcBef>
                <a:spcPct val="60000"/>
              </a:spcBef>
            </a:pPr>
            <a:r>
              <a:rPr lang="en-US" sz="2400" dirty="0" smtClean="0"/>
              <a:t>2,000 Dhrystone MIPS performance with ARM</a:t>
            </a:r>
            <a:r>
              <a:rPr lang="en-US" sz="2400" baseline="30000" dirty="0" smtClean="0"/>
              <a:t>®</a:t>
            </a:r>
            <a:r>
              <a:rPr lang="en-US" sz="2400" dirty="0" smtClean="0"/>
              <a:t> Cortex</a:t>
            </a:r>
            <a:r>
              <a:rPr lang="en-US" sz="2400" baseline="30000" dirty="0" smtClean="0"/>
              <a:t>™</a:t>
            </a:r>
            <a:r>
              <a:rPr lang="en-US" sz="2400" dirty="0" smtClean="0"/>
              <a:t>-A8</a:t>
            </a:r>
          </a:p>
          <a:p>
            <a:pPr eaLnBrk="1" hangingPunct="1">
              <a:lnSpc>
                <a:spcPct val="90000"/>
              </a:lnSpc>
              <a:spcBef>
                <a:spcPct val="60000"/>
              </a:spcBef>
            </a:pPr>
            <a:r>
              <a:rPr lang="en-US" sz="2400" dirty="0" smtClean="0"/>
              <a:t>512MB POP memory enabling</a:t>
            </a:r>
          </a:p>
          <a:p>
            <a:pPr lvl="1">
              <a:lnSpc>
                <a:spcPct val="90000"/>
              </a:lnSpc>
              <a:spcBef>
                <a:spcPct val="60000"/>
              </a:spcBef>
            </a:pPr>
            <a:r>
              <a:rPr lang="en-US" sz="2000" dirty="0" smtClean="0"/>
              <a:t>Native builds of Ubuntu and other </a:t>
            </a:r>
            <a:r>
              <a:rPr lang="en-US" sz="2000" dirty="0" err="1" smtClean="0"/>
              <a:t>distros</a:t>
            </a:r>
            <a:endParaRPr lang="en-US" sz="2000" dirty="0" smtClean="0"/>
          </a:p>
          <a:p>
            <a:pPr lvl="1">
              <a:lnSpc>
                <a:spcPct val="90000"/>
              </a:lnSpc>
              <a:spcBef>
                <a:spcPct val="60000"/>
              </a:spcBef>
            </a:pPr>
            <a:r>
              <a:rPr lang="en-US" sz="2000" dirty="0" smtClean="0"/>
              <a:t>More multitasking with complex apps like Firefox or OpenOffice.org</a:t>
            </a:r>
          </a:p>
          <a:p>
            <a:pPr eaLnBrk="1" hangingPunct="1">
              <a:lnSpc>
                <a:spcPct val="90000"/>
              </a:lnSpc>
              <a:spcBef>
                <a:spcPct val="60000"/>
              </a:spcBef>
            </a:pPr>
            <a:r>
              <a:rPr lang="en-US" sz="2400" dirty="0" smtClean="0"/>
              <a:t>Robust expansion with more direct connectivity without external hubs; on-board Ethernet and five USB 2.0 ports</a:t>
            </a:r>
          </a:p>
          <a:p>
            <a:pPr eaLnBrk="1" hangingPunct="1">
              <a:lnSpc>
                <a:spcPct val="90000"/>
              </a:lnSpc>
              <a:spcBef>
                <a:spcPct val="60000"/>
              </a:spcBef>
            </a:pPr>
            <a:r>
              <a:rPr lang="en-US" sz="2400" dirty="0" smtClean="0"/>
              <a:t>USB-powered board via low power processor integration </a:t>
            </a:r>
          </a:p>
          <a:p>
            <a:pPr eaLnBrk="1" hangingPunct="1">
              <a:lnSpc>
                <a:spcPct val="90000"/>
              </a:lnSpc>
              <a:spcBef>
                <a:spcPct val="60000"/>
              </a:spcBef>
            </a:pPr>
            <a:r>
              <a:rPr lang="en-US" sz="2400" dirty="0" smtClean="0"/>
              <a:t>Active and growing open source community at beagleboard.org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49238" y="4114800"/>
            <a:ext cx="2530475" cy="1739900"/>
            <a:chOff x="1220" y="2855"/>
            <a:chExt cx="1594" cy="1096"/>
          </a:xfrm>
        </p:grpSpPr>
        <p:pic>
          <p:nvPicPr>
            <p:cNvPr id="6152" name="Picture 8" descr="new blue ova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20" y="2855"/>
              <a:ext cx="1594" cy="1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3" name="Text Box 9"/>
            <p:cNvSpPr txBox="1">
              <a:spLocks noChangeArrowheads="1"/>
            </p:cNvSpPr>
            <p:nvPr/>
          </p:nvSpPr>
          <p:spPr bwMode="auto">
            <a:xfrm>
              <a:off x="1557" y="3189"/>
              <a:ext cx="862" cy="36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$179</a:t>
              </a:r>
            </a:p>
          </p:txBody>
        </p:sp>
      </p:grpSp>
      <p:pic>
        <p:nvPicPr>
          <p:cNvPr id="6151" name="Picture 9" descr="Beagleboard 2010 r72 rotate 3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188" y="1266825"/>
            <a:ext cx="2376487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ular Callout 10"/>
          <p:cNvSpPr/>
          <p:nvPr/>
        </p:nvSpPr>
        <p:spPr>
          <a:xfrm>
            <a:off x="3276600" y="1981200"/>
            <a:ext cx="1295400" cy="1066800"/>
          </a:xfrm>
          <a:prstGeom prst="wedgeRectCallout">
            <a:avLst>
              <a:gd name="adj1" fmla="val -48380"/>
              <a:gd name="adj2" fmla="val 1001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xM means</a:t>
            </a:r>
            <a:br>
              <a:rPr lang="en-US" sz="1600" dirty="0" smtClean="0"/>
            </a:br>
            <a:r>
              <a:rPr lang="en-US" sz="1600" dirty="0" smtClean="0"/>
              <a:t>Extra MHz</a:t>
            </a:r>
            <a:br>
              <a:rPr lang="en-US" sz="1600" dirty="0" smtClean="0"/>
            </a:br>
            <a:r>
              <a:rPr lang="en-US" sz="1600" dirty="0" smtClean="0"/>
              <a:t>and</a:t>
            </a:r>
            <a:br>
              <a:rPr lang="en-US" sz="1600" dirty="0" smtClean="0"/>
            </a:br>
            <a:r>
              <a:rPr lang="en-US" sz="1600" dirty="0" smtClean="0"/>
              <a:t>Extra MB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7"/>
          <p:cNvSpPr>
            <a:spLocks noChangeArrowheads="1"/>
          </p:cNvSpPr>
          <p:nvPr/>
        </p:nvSpPr>
        <p:spPr bwMode="auto">
          <a:xfrm>
            <a:off x="4910138" y="4981575"/>
            <a:ext cx="293687" cy="1150938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195" name="Rectangle 56"/>
          <p:cNvSpPr>
            <a:spLocks noChangeArrowheads="1"/>
          </p:cNvSpPr>
          <p:nvPr/>
        </p:nvSpPr>
        <p:spPr bwMode="auto">
          <a:xfrm>
            <a:off x="4329113" y="5094288"/>
            <a:ext cx="382587" cy="1150937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196" name="Rectangle 55"/>
          <p:cNvSpPr>
            <a:spLocks noChangeArrowheads="1"/>
          </p:cNvSpPr>
          <p:nvPr/>
        </p:nvSpPr>
        <p:spPr bwMode="auto">
          <a:xfrm>
            <a:off x="3200400" y="5087938"/>
            <a:ext cx="619125" cy="1150937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pic>
        <p:nvPicPr>
          <p:cNvPr id="8197" name="Picture 50" descr="DSC_0049 side view 2 w path copy 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7763" y="5259388"/>
            <a:ext cx="4287837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2" descr="Beagleboard 2010 r72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6513" y="1141413"/>
            <a:ext cx="4254500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AutoShape 34"/>
          <p:cNvSpPr>
            <a:spLocks noChangeArrowheads="1"/>
          </p:cNvSpPr>
          <p:nvPr/>
        </p:nvSpPr>
        <p:spPr bwMode="auto">
          <a:xfrm>
            <a:off x="6629400" y="1857375"/>
            <a:ext cx="2409825" cy="45434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AEAEA"/>
              </a:gs>
              <a:gs pos="100000">
                <a:srgbClr val="D0D0D0"/>
              </a:gs>
            </a:gsLst>
            <a:lin ang="5400000" scaled="1"/>
          </a:gradFill>
          <a:ln w="28575">
            <a:solidFill>
              <a:srgbClr val="00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201" name="Rectangle 27"/>
          <p:cNvSpPr>
            <a:spLocks noChangeArrowheads="1"/>
          </p:cNvSpPr>
          <p:nvPr/>
        </p:nvSpPr>
        <p:spPr bwMode="auto">
          <a:xfrm>
            <a:off x="-228600" y="758825"/>
            <a:ext cx="3014663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en-US" dirty="0">
                <a:solidFill>
                  <a:srgbClr val="3399FF"/>
                </a:solidFill>
                <a:latin typeface="+mn-lt"/>
              </a:rPr>
              <a:t>Laptop-like performance</a:t>
            </a:r>
          </a:p>
        </p:txBody>
      </p:sp>
      <p:sp>
        <p:nvSpPr>
          <p:cNvPr id="6156" name="Rectangle 28"/>
          <p:cNvSpPr>
            <a:spLocks noChangeArrowheads="1"/>
          </p:cNvSpPr>
          <p:nvPr/>
        </p:nvSpPr>
        <p:spPr bwMode="auto">
          <a:xfrm>
            <a:off x="6400800" y="304800"/>
            <a:ext cx="274320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en-US" dirty="0" smtClean="0">
                <a:solidFill>
                  <a:srgbClr val="00CC00"/>
                </a:solidFill>
                <a:latin typeface="+mn-lt"/>
              </a:rPr>
              <a:t>Desktop-style USB peripherals and embedded style expansion</a:t>
            </a:r>
            <a:endParaRPr lang="en-US" dirty="0">
              <a:solidFill>
                <a:srgbClr val="00CC00"/>
              </a:solidFill>
              <a:latin typeface="+mn-lt"/>
            </a:endParaRPr>
          </a:p>
        </p:txBody>
      </p:sp>
      <p:sp>
        <p:nvSpPr>
          <p:cNvPr id="6157" name="AutoShape 29"/>
          <p:cNvSpPr>
            <a:spLocks noChangeArrowheads="1"/>
          </p:cNvSpPr>
          <p:nvPr/>
        </p:nvSpPr>
        <p:spPr bwMode="auto">
          <a:xfrm>
            <a:off x="152400" y="1822450"/>
            <a:ext cx="2324100" cy="45783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DD"/>
              </a:gs>
              <a:gs pos="100000">
                <a:srgbClr val="AFAFAF"/>
              </a:gs>
            </a:gsLst>
            <a:lin ang="5400000" scaled="1"/>
          </a:gradFill>
          <a:ln w="28575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6159" name="Text Box 31"/>
          <p:cNvSpPr txBox="1">
            <a:spLocks noChangeArrowheads="1"/>
          </p:cNvSpPr>
          <p:nvPr/>
        </p:nvSpPr>
        <p:spPr bwMode="auto">
          <a:xfrm>
            <a:off x="152400" y="1981200"/>
            <a:ext cx="2362200" cy="475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3038" indent="-173038">
              <a:lnSpc>
                <a:spcPct val="85000"/>
              </a:lnSpc>
              <a:spcBef>
                <a:spcPct val="30000"/>
              </a:spcBef>
              <a:buClr>
                <a:srgbClr val="3399FF"/>
              </a:buClr>
            </a:pPr>
            <a:r>
              <a:rPr lang="pt-BR" altLang="ja-JP" sz="1600" b="1" dirty="0" smtClean="0">
                <a:latin typeface="+mn-lt"/>
                <a:ea typeface="ＭＳ Ｐゴシック" pitchFamily="34" charset="-128"/>
              </a:rPr>
              <a:t>DM3730 processor</a:t>
            </a:r>
            <a:br>
              <a:rPr lang="pt-BR" altLang="ja-JP" sz="1600" b="1" dirty="0" smtClean="0">
                <a:latin typeface="+mn-lt"/>
                <a:ea typeface="ＭＳ Ｐゴシック" pitchFamily="34" charset="-128"/>
              </a:rPr>
            </a:br>
            <a:r>
              <a:rPr lang="pt-BR" altLang="ja-JP" sz="1600" b="1" dirty="0" smtClean="0">
                <a:latin typeface="+mn-lt"/>
                <a:ea typeface="ＭＳ Ｐゴシック" pitchFamily="34" charset="-128"/>
              </a:rPr>
              <a:t>(AM37x-compatibile)**</a:t>
            </a:r>
          </a:p>
          <a:p>
            <a:pPr marL="173038" indent="-173038">
              <a:lnSpc>
                <a:spcPct val="85000"/>
              </a:lnSpc>
              <a:spcBef>
                <a:spcPct val="30000"/>
              </a:spcBef>
              <a:buClr>
                <a:srgbClr val="3399FF"/>
              </a:buClr>
              <a:buFont typeface="Wingdings" pitchFamily="2" charset="2"/>
              <a:buChar char="§"/>
            </a:pPr>
            <a:r>
              <a:rPr lang="pt-BR" altLang="ja-JP" sz="1600" b="0" dirty="0" smtClean="0">
                <a:latin typeface="+mn-lt"/>
                <a:ea typeface="ＭＳ Ｐゴシック" pitchFamily="34" charset="-128"/>
              </a:rPr>
              <a:t>1GHz** </a:t>
            </a:r>
            <a:r>
              <a:rPr lang="pt-BR" altLang="ja-JP" sz="1600" b="0" dirty="0">
                <a:latin typeface="+mn-lt"/>
                <a:ea typeface="ＭＳ Ｐゴシック" pitchFamily="34" charset="-128"/>
              </a:rPr>
              <a:t>superscaler ARM</a:t>
            </a:r>
            <a:r>
              <a:rPr lang="pt-BR" altLang="ja-JP" sz="1600" b="0" baseline="30000" dirty="0">
                <a:latin typeface="+mn-lt"/>
                <a:ea typeface="ＭＳ Ｐゴシック" pitchFamily="34" charset="-128"/>
              </a:rPr>
              <a:t>®</a:t>
            </a:r>
            <a:r>
              <a:rPr lang="pt-BR" altLang="ja-JP" sz="1600" b="0" dirty="0">
                <a:latin typeface="+mn-lt"/>
                <a:ea typeface="ＭＳ Ｐゴシック" pitchFamily="34" charset="-128"/>
              </a:rPr>
              <a:t> Cortex </a:t>
            </a:r>
            <a:r>
              <a:rPr lang="en-US" altLang="ja-JP" sz="1600" b="0" baseline="30000" dirty="0">
                <a:latin typeface="+mn-lt"/>
                <a:ea typeface="ＭＳ Ｐゴシック" pitchFamily="34" charset="-128"/>
              </a:rPr>
              <a:t>™</a:t>
            </a:r>
            <a:r>
              <a:rPr lang="pt-BR" altLang="ja-JP" sz="1600" b="0" dirty="0">
                <a:latin typeface="+mn-lt"/>
                <a:ea typeface="ＭＳ Ｐゴシック" pitchFamily="34" charset="-128"/>
              </a:rPr>
              <a:t>-A8</a:t>
            </a:r>
          </a:p>
          <a:p>
            <a:pPr marL="173038" indent="-173038">
              <a:lnSpc>
                <a:spcPct val="85000"/>
              </a:lnSpc>
              <a:spcBef>
                <a:spcPct val="30000"/>
              </a:spcBef>
              <a:buClr>
                <a:srgbClr val="3399FF"/>
              </a:buClr>
              <a:buFont typeface="Wingdings" pitchFamily="2" charset="2"/>
              <a:buChar char="§"/>
            </a:pPr>
            <a:r>
              <a:rPr lang="en-US" altLang="ja-JP" sz="1600" b="0" dirty="0">
                <a:latin typeface="+mn-lt"/>
                <a:ea typeface="ＭＳ Ｐゴシック" pitchFamily="34" charset="-128"/>
              </a:rPr>
              <a:t>More than </a:t>
            </a:r>
            <a:r>
              <a:rPr lang="en-US" altLang="ja-JP" sz="1600" b="0" dirty="0" smtClean="0">
                <a:latin typeface="+mn-lt"/>
                <a:ea typeface="ＭＳ Ｐゴシック" pitchFamily="34" charset="-128"/>
              </a:rPr>
              <a:t>2,000** </a:t>
            </a:r>
            <a:r>
              <a:rPr lang="en-US" altLang="ja-JP" sz="1600" b="0" dirty="0">
                <a:latin typeface="+mn-lt"/>
                <a:ea typeface="ＭＳ Ｐゴシック" pitchFamily="34" charset="-128"/>
              </a:rPr>
              <a:t>Dhrystone MIPS</a:t>
            </a:r>
          </a:p>
          <a:p>
            <a:pPr marL="173038" indent="-173038">
              <a:lnSpc>
                <a:spcPct val="85000"/>
              </a:lnSpc>
              <a:spcBef>
                <a:spcPct val="30000"/>
              </a:spcBef>
              <a:buClr>
                <a:srgbClr val="3399FF"/>
              </a:buClr>
              <a:buFont typeface="Wingdings" pitchFamily="2" charset="2"/>
              <a:buChar char="§"/>
            </a:pPr>
            <a:r>
              <a:rPr lang="en-US" altLang="ja-JP" sz="1600" b="0" dirty="0">
                <a:latin typeface="+mn-lt"/>
                <a:ea typeface="ＭＳ Ｐゴシック" pitchFamily="34" charset="-128"/>
              </a:rPr>
              <a:t>Up to </a:t>
            </a:r>
            <a:r>
              <a:rPr lang="en-US" altLang="ja-JP" sz="1600" b="0" dirty="0" smtClean="0">
                <a:latin typeface="+mn-lt"/>
                <a:ea typeface="ＭＳ Ｐゴシック" pitchFamily="34" charset="-128"/>
              </a:rPr>
              <a:t>20** </a:t>
            </a:r>
            <a:r>
              <a:rPr lang="en-US" altLang="ja-JP" sz="1600" b="0" dirty="0">
                <a:latin typeface="+mn-lt"/>
                <a:ea typeface="ＭＳ Ｐゴシック" pitchFamily="34" charset="-128"/>
              </a:rPr>
              <a:t>Million polygons per sec </a:t>
            </a:r>
            <a:r>
              <a:rPr lang="en-US" altLang="ja-JP" sz="1600" b="0" dirty="0" smtClean="0">
                <a:latin typeface="+mn-lt"/>
                <a:ea typeface="ＭＳ Ｐゴシック" pitchFamily="34" charset="-128"/>
              </a:rPr>
              <a:t>graphics</a:t>
            </a:r>
          </a:p>
          <a:p>
            <a:pPr marL="173038" indent="-173038">
              <a:lnSpc>
                <a:spcPct val="85000"/>
              </a:lnSpc>
              <a:spcBef>
                <a:spcPct val="30000"/>
              </a:spcBef>
              <a:buClr>
                <a:srgbClr val="3399FF"/>
              </a:buClr>
              <a:buFont typeface="Wingdings" pitchFamily="2" charset="2"/>
              <a:buChar char="§"/>
            </a:pPr>
            <a:r>
              <a:rPr lang="en-US" altLang="ja-JP" sz="1600" b="0" dirty="0" smtClean="0">
                <a:latin typeface="+mn-lt"/>
                <a:ea typeface="ＭＳ Ｐゴシック" pitchFamily="34" charset="-128"/>
              </a:rPr>
              <a:t>512KB** L2$</a:t>
            </a:r>
            <a:endParaRPr lang="en-US" altLang="ja-JP" sz="1600" b="0" dirty="0">
              <a:latin typeface="+mn-lt"/>
              <a:ea typeface="ＭＳ Ｐゴシック" pitchFamily="34" charset="-128"/>
            </a:endParaRPr>
          </a:p>
          <a:p>
            <a:pPr marL="173038" indent="-173038">
              <a:lnSpc>
                <a:spcPct val="85000"/>
              </a:lnSpc>
              <a:spcBef>
                <a:spcPct val="30000"/>
              </a:spcBef>
              <a:buClr>
                <a:srgbClr val="3399FF"/>
              </a:buClr>
              <a:buFont typeface="Wingdings" pitchFamily="2" charset="2"/>
              <a:buChar char="§"/>
            </a:pPr>
            <a:r>
              <a:rPr lang="en-US" altLang="ja-JP" sz="1600" b="0" dirty="0">
                <a:latin typeface="+mn-lt"/>
                <a:ea typeface="ＭＳ Ｐゴシック" pitchFamily="34" charset="-128"/>
              </a:rPr>
              <a:t>HD video capable C64x+</a:t>
            </a:r>
            <a:r>
              <a:rPr lang="en-US" altLang="ja-JP" sz="1600" b="0" baseline="30000" dirty="0">
                <a:latin typeface="+mn-lt"/>
                <a:ea typeface="ＭＳ Ｐゴシック" pitchFamily="34" charset="-128"/>
              </a:rPr>
              <a:t>™</a:t>
            </a:r>
            <a:r>
              <a:rPr lang="en-US" altLang="ja-JP" sz="1600" b="0" dirty="0">
                <a:latin typeface="+mn-lt"/>
                <a:ea typeface="ＭＳ Ｐゴシック" pitchFamily="34" charset="-128"/>
              </a:rPr>
              <a:t> DSP core </a:t>
            </a:r>
            <a:endParaRPr lang="en-US" altLang="ja-JP" sz="1600" b="0" dirty="0" smtClean="0">
              <a:latin typeface="+mn-lt"/>
              <a:ea typeface="ＭＳ Ｐゴシック" pitchFamily="34" charset="-128"/>
            </a:endParaRPr>
          </a:p>
          <a:p>
            <a:pPr marL="173038" indent="-173038">
              <a:lnSpc>
                <a:spcPct val="85000"/>
              </a:lnSpc>
              <a:spcBef>
                <a:spcPct val="30000"/>
              </a:spcBef>
              <a:buClr>
                <a:srgbClr val="3399FF"/>
              </a:buClr>
            </a:pPr>
            <a:r>
              <a:rPr lang="en-US" altLang="ja-JP" sz="1600" b="1" dirty="0" smtClean="0">
                <a:latin typeface="+mn-lt"/>
                <a:ea typeface="ＭＳ Ｐゴシック" pitchFamily="34" charset="-128"/>
              </a:rPr>
              <a:t>POP Memory**</a:t>
            </a:r>
            <a:endParaRPr lang="en-US" altLang="ja-JP" sz="1600" b="1" dirty="0">
              <a:latin typeface="+mn-lt"/>
              <a:ea typeface="ＭＳ Ｐゴシック" pitchFamily="34" charset="-128"/>
            </a:endParaRPr>
          </a:p>
          <a:p>
            <a:pPr marL="173038" indent="-173038">
              <a:lnSpc>
                <a:spcPct val="85000"/>
              </a:lnSpc>
              <a:spcBef>
                <a:spcPct val="60000"/>
              </a:spcBef>
              <a:buClr>
                <a:srgbClr val="3399FF"/>
              </a:buClr>
              <a:buFont typeface="Wingdings" pitchFamily="2" charset="2"/>
              <a:buChar char="§"/>
            </a:pPr>
            <a:r>
              <a:rPr lang="en-US" altLang="ja-JP" sz="1600" b="0" dirty="0" smtClean="0">
                <a:latin typeface="+mn-lt"/>
                <a:ea typeface="ＭＳ Ｐゴシック" pitchFamily="34" charset="-128"/>
              </a:rPr>
              <a:t>512MB** LPDDR </a:t>
            </a:r>
            <a:r>
              <a:rPr lang="en-US" altLang="ja-JP" sz="1600" b="0" dirty="0">
                <a:latin typeface="+mn-lt"/>
                <a:ea typeface="ＭＳ Ｐゴシック" pitchFamily="34" charset="-128"/>
              </a:rPr>
              <a:t>RAM</a:t>
            </a:r>
          </a:p>
          <a:p>
            <a:pPr marL="173038" indent="-173038">
              <a:lnSpc>
                <a:spcPct val="85000"/>
              </a:lnSpc>
              <a:spcBef>
                <a:spcPct val="40000"/>
              </a:spcBef>
            </a:pPr>
            <a:endParaRPr lang="en-US" sz="1600" dirty="0">
              <a:latin typeface="+mn-lt"/>
            </a:endParaRPr>
          </a:p>
        </p:txBody>
      </p:sp>
      <p:sp>
        <p:nvSpPr>
          <p:cNvPr id="6161" name="Line 36"/>
          <p:cNvSpPr>
            <a:spLocks noChangeShapeType="1"/>
          </p:cNvSpPr>
          <p:nvPr/>
        </p:nvSpPr>
        <p:spPr bwMode="auto">
          <a:xfrm flipH="1" flipV="1">
            <a:off x="4572000" y="1712913"/>
            <a:ext cx="2286000" cy="725487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162" name="Line 37"/>
          <p:cNvSpPr>
            <a:spLocks noChangeShapeType="1"/>
          </p:cNvSpPr>
          <p:nvPr/>
        </p:nvSpPr>
        <p:spPr bwMode="auto">
          <a:xfrm flipH="1" flipV="1">
            <a:off x="5518150" y="1806574"/>
            <a:ext cx="1339850" cy="327025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163" name="Line 38"/>
          <p:cNvSpPr>
            <a:spLocks noChangeShapeType="1"/>
          </p:cNvSpPr>
          <p:nvPr/>
        </p:nvSpPr>
        <p:spPr bwMode="auto">
          <a:xfrm flipH="1" flipV="1">
            <a:off x="4618038" y="2620962"/>
            <a:ext cx="2239962" cy="1189037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164" name="Line 39"/>
          <p:cNvSpPr>
            <a:spLocks noChangeShapeType="1"/>
          </p:cNvSpPr>
          <p:nvPr/>
        </p:nvSpPr>
        <p:spPr bwMode="auto">
          <a:xfrm flipH="1" flipV="1">
            <a:off x="6429374" y="3187700"/>
            <a:ext cx="428625" cy="3175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165" name="Line 40"/>
          <p:cNvSpPr>
            <a:spLocks noChangeShapeType="1"/>
          </p:cNvSpPr>
          <p:nvPr/>
        </p:nvSpPr>
        <p:spPr bwMode="auto">
          <a:xfrm flipH="1" flipV="1">
            <a:off x="6429375" y="3836987"/>
            <a:ext cx="428625" cy="658812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166" name="Line 41"/>
          <p:cNvSpPr>
            <a:spLocks noChangeShapeType="1"/>
          </p:cNvSpPr>
          <p:nvPr/>
        </p:nvSpPr>
        <p:spPr bwMode="auto">
          <a:xfrm flipH="1" flipV="1">
            <a:off x="6429374" y="4371974"/>
            <a:ext cx="428625" cy="428625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167" name="Line 42"/>
          <p:cNvSpPr>
            <a:spLocks noChangeShapeType="1"/>
          </p:cNvSpPr>
          <p:nvPr/>
        </p:nvSpPr>
        <p:spPr bwMode="auto">
          <a:xfrm flipH="1" flipV="1">
            <a:off x="5151438" y="4986337"/>
            <a:ext cx="1706562" cy="347662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168" name="Line 45"/>
          <p:cNvSpPr>
            <a:spLocks noChangeShapeType="1"/>
          </p:cNvSpPr>
          <p:nvPr/>
        </p:nvSpPr>
        <p:spPr bwMode="auto">
          <a:xfrm flipH="1" flipV="1">
            <a:off x="2959100" y="4122738"/>
            <a:ext cx="3898900" cy="982662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171" name="Rectangle 49"/>
          <p:cNvSpPr>
            <a:spLocks noChangeArrowheads="1"/>
          </p:cNvSpPr>
          <p:nvPr/>
        </p:nvSpPr>
        <p:spPr bwMode="auto">
          <a:xfrm>
            <a:off x="3587750" y="1598613"/>
            <a:ext cx="1276350" cy="252412"/>
          </a:xfrm>
          <a:prstGeom prst="rect">
            <a:avLst/>
          </a:prstGeom>
          <a:noFill/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6172" name="Rectangle 50"/>
          <p:cNvSpPr>
            <a:spLocks noChangeArrowheads="1"/>
          </p:cNvSpPr>
          <p:nvPr/>
        </p:nvSpPr>
        <p:spPr bwMode="auto">
          <a:xfrm>
            <a:off x="5100638" y="1554163"/>
            <a:ext cx="622300" cy="369887"/>
          </a:xfrm>
          <a:prstGeom prst="rect">
            <a:avLst/>
          </a:prstGeom>
          <a:noFill/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6173" name="Rectangle 51"/>
          <p:cNvSpPr>
            <a:spLocks noChangeArrowheads="1"/>
          </p:cNvSpPr>
          <p:nvPr/>
        </p:nvSpPr>
        <p:spPr bwMode="auto">
          <a:xfrm>
            <a:off x="5762625" y="2724150"/>
            <a:ext cx="654050" cy="630238"/>
          </a:xfrm>
          <a:prstGeom prst="rect">
            <a:avLst/>
          </a:prstGeom>
          <a:noFill/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6174" name="Rectangle 52"/>
          <p:cNvSpPr>
            <a:spLocks noChangeArrowheads="1"/>
          </p:cNvSpPr>
          <p:nvPr/>
        </p:nvSpPr>
        <p:spPr bwMode="auto">
          <a:xfrm>
            <a:off x="2820988" y="4746625"/>
            <a:ext cx="1347787" cy="576263"/>
          </a:xfrm>
          <a:prstGeom prst="rect">
            <a:avLst/>
          </a:prstGeom>
          <a:noFill/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6175" name="Rectangle 53"/>
          <p:cNvSpPr>
            <a:spLocks noChangeArrowheads="1"/>
          </p:cNvSpPr>
          <p:nvPr/>
        </p:nvSpPr>
        <p:spPr bwMode="auto">
          <a:xfrm>
            <a:off x="4265613" y="4460875"/>
            <a:ext cx="457200" cy="684213"/>
          </a:xfrm>
          <a:prstGeom prst="rect">
            <a:avLst/>
          </a:prstGeom>
          <a:noFill/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6176" name="Rectangle 54"/>
          <p:cNvSpPr>
            <a:spLocks noChangeArrowheads="1"/>
          </p:cNvSpPr>
          <p:nvPr/>
        </p:nvSpPr>
        <p:spPr bwMode="auto">
          <a:xfrm>
            <a:off x="4881563" y="4735513"/>
            <a:ext cx="338137" cy="414337"/>
          </a:xfrm>
          <a:prstGeom prst="rect">
            <a:avLst/>
          </a:prstGeom>
          <a:noFill/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6177" name="Rectangle 55"/>
          <p:cNvSpPr>
            <a:spLocks noChangeArrowheads="1"/>
          </p:cNvSpPr>
          <p:nvPr/>
        </p:nvSpPr>
        <p:spPr bwMode="auto">
          <a:xfrm>
            <a:off x="2597150" y="3678238"/>
            <a:ext cx="1060450" cy="744537"/>
          </a:xfrm>
          <a:prstGeom prst="rect">
            <a:avLst/>
          </a:prstGeom>
          <a:noFill/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6178" name="Rectangle 56"/>
          <p:cNvSpPr>
            <a:spLocks noChangeArrowheads="1"/>
          </p:cNvSpPr>
          <p:nvPr/>
        </p:nvSpPr>
        <p:spPr bwMode="auto">
          <a:xfrm>
            <a:off x="5821363" y="4021138"/>
            <a:ext cx="692150" cy="438150"/>
          </a:xfrm>
          <a:prstGeom prst="rect">
            <a:avLst/>
          </a:prstGeom>
          <a:noFill/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6179" name="Rectangle 57"/>
          <p:cNvSpPr>
            <a:spLocks noChangeArrowheads="1"/>
          </p:cNvSpPr>
          <p:nvPr/>
        </p:nvSpPr>
        <p:spPr bwMode="auto">
          <a:xfrm>
            <a:off x="5859463" y="3479800"/>
            <a:ext cx="687387" cy="395288"/>
          </a:xfrm>
          <a:prstGeom prst="rect">
            <a:avLst/>
          </a:prstGeom>
          <a:noFill/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6181" name="Freeform 59"/>
          <p:cNvSpPr>
            <a:spLocks/>
          </p:cNvSpPr>
          <p:nvPr/>
        </p:nvSpPr>
        <p:spPr bwMode="auto">
          <a:xfrm>
            <a:off x="4211638" y="2173288"/>
            <a:ext cx="695325" cy="714375"/>
          </a:xfrm>
          <a:custGeom>
            <a:avLst/>
            <a:gdLst>
              <a:gd name="T0" fmla="*/ 0 w 474"/>
              <a:gd name="T1" fmla="*/ 2147483647 h 474"/>
              <a:gd name="T2" fmla="*/ 2147483647 w 474"/>
              <a:gd name="T3" fmla="*/ 0 h 474"/>
              <a:gd name="T4" fmla="*/ 2147483647 w 474"/>
              <a:gd name="T5" fmla="*/ 2147483647 h 474"/>
              <a:gd name="T6" fmla="*/ 2147483647 w 474"/>
              <a:gd name="T7" fmla="*/ 2147483647 h 474"/>
              <a:gd name="T8" fmla="*/ 0 w 474"/>
              <a:gd name="T9" fmla="*/ 2147483647 h 4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4"/>
              <a:gd name="T16" fmla="*/ 0 h 474"/>
              <a:gd name="T17" fmla="*/ 474 w 474"/>
              <a:gd name="T18" fmla="*/ 474 h 4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4" h="474">
                <a:moveTo>
                  <a:pt x="0" y="366"/>
                </a:moveTo>
                <a:lnTo>
                  <a:pt x="363" y="0"/>
                </a:lnTo>
                <a:lnTo>
                  <a:pt x="474" y="102"/>
                </a:lnTo>
                <a:lnTo>
                  <a:pt x="105" y="474"/>
                </a:lnTo>
                <a:lnTo>
                  <a:pt x="0" y="366"/>
                </a:lnTo>
                <a:close/>
              </a:path>
            </a:pathLst>
          </a:custGeom>
          <a:noFill/>
          <a:ln w="95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8225" name="Line 44"/>
          <p:cNvSpPr>
            <a:spLocks noChangeShapeType="1"/>
          </p:cNvSpPr>
          <p:nvPr/>
        </p:nvSpPr>
        <p:spPr bwMode="auto">
          <a:xfrm>
            <a:off x="2935288" y="1292225"/>
            <a:ext cx="3505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8226" name="Rectangle 46"/>
          <p:cNvSpPr>
            <a:spLocks noChangeArrowheads="1"/>
          </p:cNvSpPr>
          <p:nvPr/>
        </p:nvSpPr>
        <p:spPr bwMode="auto">
          <a:xfrm>
            <a:off x="4222750" y="996950"/>
            <a:ext cx="1031875" cy="373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227" name="Text Box 45"/>
          <p:cNvSpPr txBox="1">
            <a:spLocks noChangeArrowheads="1"/>
          </p:cNvSpPr>
          <p:nvPr/>
        </p:nvSpPr>
        <p:spPr bwMode="auto">
          <a:xfrm>
            <a:off x="4191000" y="1058863"/>
            <a:ext cx="1125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+mn-lt"/>
              </a:rPr>
              <a:t>3.25</a:t>
            </a:r>
            <a:r>
              <a:rPr lang="en-US" sz="2400" dirty="0" smtClean="0">
                <a:latin typeface="+mn-lt"/>
              </a:rPr>
              <a:t>”**</a:t>
            </a:r>
            <a:endParaRPr lang="en-US" sz="2400" dirty="0">
              <a:latin typeface="+mn-lt"/>
            </a:endParaRPr>
          </a:p>
        </p:txBody>
      </p:sp>
      <p:grpSp>
        <p:nvGrpSpPr>
          <p:cNvPr id="11" name="Group 60"/>
          <p:cNvGrpSpPr>
            <a:grpSpLocks/>
          </p:cNvGrpSpPr>
          <p:nvPr/>
        </p:nvGrpSpPr>
        <p:grpSpPr bwMode="auto">
          <a:xfrm>
            <a:off x="3182938" y="2190750"/>
            <a:ext cx="3675062" cy="1847850"/>
            <a:chOff x="2005" y="1380"/>
            <a:chExt cx="2315" cy="1164"/>
          </a:xfrm>
        </p:grpSpPr>
        <p:sp>
          <p:nvSpPr>
            <p:cNvPr id="8246" name="Line 35"/>
            <p:cNvSpPr>
              <a:spLocks noChangeShapeType="1"/>
            </p:cNvSpPr>
            <p:nvPr/>
          </p:nvSpPr>
          <p:spPr bwMode="auto">
            <a:xfrm flipH="1" flipV="1">
              <a:off x="2360" y="1527"/>
              <a:ext cx="1960" cy="1017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8247" name="Freeform 36"/>
            <p:cNvSpPr>
              <a:spLocks/>
            </p:cNvSpPr>
            <p:nvPr/>
          </p:nvSpPr>
          <p:spPr bwMode="auto">
            <a:xfrm>
              <a:off x="2005" y="1380"/>
              <a:ext cx="361" cy="610"/>
            </a:xfrm>
            <a:custGeom>
              <a:avLst/>
              <a:gdLst>
                <a:gd name="T0" fmla="*/ 0 w 361"/>
                <a:gd name="T1" fmla="*/ 0 h 610"/>
                <a:gd name="T2" fmla="*/ 361 w 361"/>
                <a:gd name="T3" fmla="*/ 0 h 610"/>
                <a:gd name="T4" fmla="*/ 361 w 361"/>
                <a:gd name="T5" fmla="*/ 610 h 610"/>
                <a:gd name="T6" fmla="*/ 11 w 361"/>
                <a:gd name="T7" fmla="*/ 610 h 6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1"/>
                <a:gd name="T13" fmla="*/ 0 h 610"/>
                <a:gd name="T14" fmla="*/ 361 w 361"/>
                <a:gd name="T15" fmla="*/ 610 h 6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1" h="610">
                  <a:moveTo>
                    <a:pt x="0" y="0"/>
                  </a:moveTo>
                  <a:lnTo>
                    <a:pt x="361" y="0"/>
                  </a:lnTo>
                  <a:lnTo>
                    <a:pt x="361" y="610"/>
                  </a:lnTo>
                  <a:lnTo>
                    <a:pt x="11" y="610"/>
                  </a:lnTo>
                </a:path>
              </a:pathLst>
            </a:custGeom>
            <a:noFill/>
            <a:ln w="28575">
              <a:solidFill>
                <a:srgbClr val="00FF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2" name="Line 36"/>
          <p:cNvSpPr>
            <a:spLocks noChangeShapeType="1"/>
          </p:cNvSpPr>
          <p:nvPr/>
        </p:nvSpPr>
        <p:spPr bwMode="auto">
          <a:xfrm flipH="1">
            <a:off x="3903663" y="1857375"/>
            <a:ext cx="20637" cy="1673225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3" name="Rectangle 49"/>
          <p:cNvSpPr>
            <a:spLocks noChangeArrowheads="1"/>
          </p:cNvSpPr>
          <p:nvPr/>
        </p:nvSpPr>
        <p:spPr bwMode="auto">
          <a:xfrm>
            <a:off x="3525838" y="3502025"/>
            <a:ext cx="612775" cy="17145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4" name="Rectangle 49"/>
          <p:cNvSpPr>
            <a:spLocks noChangeArrowheads="1"/>
          </p:cNvSpPr>
          <p:nvPr/>
        </p:nvSpPr>
        <p:spPr bwMode="auto">
          <a:xfrm>
            <a:off x="4056063" y="1909763"/>
            <a:ext cx="1058862" cy="217487"/>
          </a:xfrm>
          <a:prstGeom prst="rect">
            <a:avLst/>
          </a:prstGeom>
          <a:noFill/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pic>
        <p:nvPicPr>
          <p:cNvPr id="8232" name="Picture 40" descr="Blan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68825" y="2786063"/>
            <a:ext cx="55245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33" name="Rectangle 58"/>
          <p:cNvSpPr>
            <a:spLocks noChangeArrowheads="1"/>
          </p:cNvSpPr>
          <p:nvPr/>
        </p:nvSpPr>
        <p:spPr bwMode="auto">
          <a:xfrm>
            <a:off x="4586288" y="2789238"/>
            <a:ext cx="514350" cy="542925"/>
          </a:xfrm>
          <a:prstGeom prst="rect">
            <a:avLst/>
          </a:prstGeom>
          <a:noFill/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234" name="Text Box 42"/>
          <p:cNvSpPr txBox="1">
            <a:spLocks noChangeArrowheads="1"/>
          </p:cNvSpPr>
          <p:nvPr/>
        </p:nvSpPr>
        <p:spPr bwMode="auto">
          <a:xfrm>
            <a:off x="4548188" y="2836863"/>
            <a:ext cx="6572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solidFill>
                  <a:schemeClr val="bg1"/>
                </a:solidFill>
                <a:latin typeface="+mn-lt"/>
              </a:rPr>
              <a:t>DM3730</a:t>
            </a:r>
          </a:p>
        </p:txBody>
      </p:sp>
      <p:sp>
        <p:nvSpPr>
          <p:cNvPr id="6160" name="Text Box 35"/>
          <p:cNvSpPr txBox="1">
            <a:spLocks noChangeArrowheads="1"/>
          </p:cNvSpPr>
          <p:nvPr/>
        </p:nvSpPr>
        <p:spPr bwMode="auto">
          <a:xfrm>
            <a:off x="6705600" y="2012950"/>
            <a:ext cx="251301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3038" indent="-173038">
              <a:lnSpc>
                <a:spcPct val="85000"/>
              </a:lnSpc>
              <a:spcBef>
                <a:spcPct val="30000"/>
              </a:spcBef>
              <a:buClr>
                <a:srgbClr val="00CC00"/>
              </a:buClr>
              <a:buFont typeface="Wingdings" pitchFamily="2" charset="2"/>
              <a:buChar char="§"/>
            </a:pPr>
            <a:r>
              <a:rPr lang="en-US" altLang="ja-JP" sz="1600" b="0" dirty="0">
                <a:latin typeface="+mn-lt"/>
                <a:ea typeface="ＭＳ Ｐゴシック" pitchFamily="34" charset="-128"/>
              </a:rPr>
              <a:t>LCD Expansion</a:t>
            </a:r>
            <a:endParaRPr lang="pt-BR" altLang="ja-JP" sz="1600" b="0" dirty="0">
              <a:latin typeface="+mn-lt"/>
              <a:ea typeface="ＭＳ Ｐゴシック" pitchFamily="34" charset="-128"/>
            </a:endParaRPr>
          </a:p>
          <a:p>
            <a:pPr marL="173038" indent="-173038">
              <a:lnSpc>
                <a:spcPct val="85000"/>
              </a:lnSpc>
              <a:spcBef>
                <a:spcPct val="30000"/>
              </a:spcBef>
              <a:buClr>
                <a:srgbClr val="00CC00"/>
              </a:buClr>
              <a:buFont typeface="Wingdings" pitchFamily="2" charset="2"/>
              <a:buChar char="§"/>
            </a:pPr>
            <a:r>
              <a:rPr lang="pt-BR" altLang="ja-JP" sz="1600" b="0" dirty="0">
                <a:latin typeface="+mn-lt"/>
                <a:ea typeface="ＭＳ Ｐゴシック" pitchFamily="34" charset="-128"/>
              </a:rPr>
              <a:t>I</a:t>
            </a:r>
            <a:r>
              <a:rPr lang="pt-BR" altLang="ja-JP" sz="1600" b="0" baseline="30000" dirty="0">
                <a:latin typeface="+mn-lt"/>
                <a:ea typeface="ＭＳ Ｐゴシック" pitchFamily="34" charset="-128"/>
              </a:rPr>
              <a:t>2</a:t>
            </a:r>
            <a:r>
              <a:rPr lang="pt-BR" altLang="ja-JP" sz="1600" b="0" dirty="0">
                <a:latin typeface="+mn-lt"/>
                <a:ea typeface="ＭＳ Ｐゴシック" pitchFamily="34" charset="-128"/>
              </a:rPr>
              <a:t>C, I</a:t>
            </a:r>
            <a:r>
              <a:rPr lang="pt-BR" altLang="ja-JP" sz="1600" b="0" baseline="30000" dirty="0">
                <a:latin typeface="+mn-lt"/>
                <a:ea typeface="ＭＳ Ｐゴシック" pitchFamily="34" charset="-128"/>
              </a:rPr>
              <a:t>2</a:t>
            </a:r>
            <a:r>
              <a:rPr lang="pt-BR" altLang="ja-JP" sz="1600" b="0" dirty="0">
                <a:latin typeface="+mn-lt"/>
                <a:ea typeface="ＭＳ Ｐゴシック" pitchFamily="34" charset="-128"/>
              </a:rPr>
              <a:t>S, </a:t>
            </a:r>
            <a:r>
              <a:rPr lang="pt-BR" altLang="ja-JP" sz="1600" b="0" dirty="0" smtClean="0">
                <a:latin typeface="+mn-lt"/>
                <a:ea typeface="ＭＳ Ｐゴシック" pitchFamily="34" charset="-128"/>
              </a:rPr>
              <a:t>SPI, SD </a:t>
            </a:r>
            <a:r>
              <a:rPr lang="pt-BR" altLang="ja-JP" sz="1600" b="0" dirty="0">
                <a:latin typeface="+mn-lt"/>
                <a:ea typeface="ＭＳ Ｐゴシック" pitchFamily="34" charset="-128"/>
              </a:rPr>
              <a:t>Expansion</a:t>
            </a:r>
          </a:p>
          <a:p>
            <a:pPr marL="173038" indent="-173038">
              <a:lnSpc>
                <a:spcPct val="85000"/>
              </a:lnSpc>
              <a:spcBef>
                <a:spcPct val="30000"/>
              </a:spcBef>
              <a:buClr>
                <a:srgbClr val="00CC00"/>
              </a:buClr>
              <a:buFont typeface="Wingdings" pitchFamily="2" charset="2"/>
              <a:buChar char="§"/>
            </a:pPr>
            <a:r>
              <a:rPr lang="pt-BR" altLang="ja-JP" sz="1600" b="0" dirty="0">
                <a:latin typeface="+mn-lt"/>
                <a:ea typeface="ＭＳ Ｐゴシック" pitchFamily="34" charset="-128"/>
              </a:rPr>
              <a:t>DVI-D</a:t>
            </a:r>
          </a:p>
          <a:p>
            <a:pPr marL="173038" indent="-173038">
              <a:lnSpc>
                <a:spcPct val="85000"/>
              </a:lnSpc>
              <a:spcBef>
                <a:spcPct val="30000"/>
              </a:spcBef>
              <a:buClr>
                <a:srgbClr val="00CC00"/>
              </a:buClr>
              <a:buFont typeface="Wingdings" pitchFamily="2" charset="2"/>
              <a:buChar char="§"/>
            </a:pPr>
            <a:r>
              <a:rPr lang="pt-BR" altLang="ja-JP" sz="1600" b="0" dirty="0">
                <a:latin typeface="+mn-lt"/>
                <a:ea typeface="ＭＳ Ｐゴシック" pitchFamily="34" charset="-128"/>
              </a:rPr>
              <a:t>Camera </a:t>
            </a:r>
            <a:r>
              <a:rPr lang="pt-BR" altLang="ja-JP" sz="1600" b="0" dirty="0" smtClean="0">
                <a:latin typeface="+mn-lt"/>
                <a:ea typeface="ＭＳ Ｐゴシック" pitchFamily="34" charset="-128"/>
              </a:rPr>
              <a:t>Header**</a:t>
            </a:r>
            <a:endParaRPr lang="pt-BR" altLang="ja-JP" sz="1600" b="0" dirty="0">
              <a:latin typeface="+mn-lt"/>
              <a:ea typeface="ＭＳ Ｐゴシック" pitchFamily="34" charset="-128"/>
            </a:endParaRPr>
          </a:p>
          <a:p>
            <a:pPr marL="173038" indent="-173038">
              <a:lnSpc>
                <a:spcPct val="85000"/>
              </a:lnSpc>
              <a:spcBef>
                <a:spcPct val="30000"/>
              </a:spcBef>
              <a:buClr>
                <a:srgbClr val="00CC00"/>
              </a:buClr>
              <a:buFont typeface="Wingdings" pitchFamily="2" charset="2"/>
              <a:buChar char="§"/>
            </a:pPr>
            <a:r>
              <a:rPr lang="en-US" altLang="ja-JP" sz="1600" b="0" dirty="0">
                <a:latin typeface="+mn-lt"/>
                <a:ea typeface="ＭＳ Ｐゴシック" pitchFamily="34" charset="-128"/>
              </a:rPr>
              <a:t>S-Video</a:t>
            </a:r>
          </a:p>
          <a:p>
            <a:pPr marL="173038" indent="-173038">
              <a:lnSpc>
                <a:spcPct val="85000"/>
              </a:lnSpc>
              <a:spcBef>
                <a:spcPct val="30000"/>
              </a:spcBef>
              <a:buClr>
                <a:srgbClr val="00CC00"/>
              </a:buClr>
              <a:buFont typeface="Wingdings" pitchFamily="2" charset="2"/>
              <a:buChar char="§"/>
            </a:pPr>
            <a:r>
              <a:rPr lang="en-US" altLang="ja-JP" sz="1600" b="0" dirty="0">
                <a:latin typeface="+mn-lt"/>
                <a:ea typeface="ＭＳ Ｐゴシック" pitchFamily="34" charset="-128"/>
              </a:rPr>
              <a:t>JTAG</a:t>
            </a:r>
          </a:p>
          <a:p>
            <a:pPr marL="173038" indent="-173038">
              <a:lnSpc>
                <a:spcPct val="85000"/>
              </a:lnSpc>
              <a:spcBef>
                <a:spcPct val="30000"/>
              </a:spcBef>
              <a:buClr>
                <a:srgbClr val="00CC00"/>
              </a:buClr>
              <a:buFont typeface="Wingdings" pitchFamily="2" charset="2"/>
              <a:buChar char="§"/>
            </a:pPr>
            <a:r>
              <a:rPr lang="en-US" altLang="ja-JP" sz="1600" b="0" dirty="0" smtClean="0">
                <a:latin typeface="+mn-lt"/>
                <a:ea typeface="ＭＳ Ｐゴシック" pitchFamily="34" charset="-128"/>
              </a:rPr>
              <a:t>USB 2.0 Hub**</a:t>
            </a:r>
          </a:p>
          <a:p>
            <a:pPr marL="630238" lvl="1" indent="-173038">
              <a:lnSpc>
                <a:spcPct val="85000"/>
              </a:lnSpc>
              <a:spcBef>
                <a:spcPct val="30000"/>
              </a:spcBef>
              <a:buClr>
                <a:srgbClr val="00CC00"/>
              </a:buClr>
              <a:buFont typeface="Wingdings" pitchFamily="2" charset="2"/>
              <a:buChar char="§"/>
            </a:pPr>
            <a:r>
              <a:rPr lang="en-US" altLang="ja-JP" sz="1100" dirty="0" smtClean="0">
                <a:latin typeface="+mn-lt"/>
                <a:ea typeface="ＭＳ Ｐゴシック" pitchFamily="34" charset="-128"/>
              </a:rPr>
              <a:t>4-port</a:t>
            </a:r>
            <a:endParaRPr lang="en-US" altLang="ja-JP" sz="1100" b="0" dirty="0">
              <a:latin typeface="+mn-lt"/>
              <a:ea typeface="ＭＳ Ｐゴシック" pitchFamily="34" charset="-128"/>
            </a:endParaRPr>
          </a:p>
          <a:p>
            <a:pPr marL="173038" indent="-173038">
              <a:lnSpc>
                <a:spcPct val="85000"/>
              </a:lnSpc>
              <a:spcBef>
                <a:spcPct val="30000"/>
              </a:spcBef>
              <a:buClr>
                <a:srgbClr val="00CC00"/>
              </a:buClr>
              <a:buFont typeface="Wingdings" pitchFamily="2" charset="2"/>
              <a:buChar char="§"/>
            </a:pPr>
            <a:r>
              <a:rPr lang="en-US" altLang="ja-JP" sz="1600" b="0" dirty="0">
                <a:latin typeface="+mn-lt"/>
                <a:ea typeface="ＭＳ Ｐゴシック" pitchFamily="34" charset="-128"/>
              </a:rPr>
              <a:t>Stereo Out</a:t>
            </a:r>
          </a:p>
          <a:p>
            <a:pPr marL="173038" indent="-173038">
              <a:lnSpc>
                <a:spcPct val="85000"/>
              </a:lnSpc>
              <a:spcBef>
                <a:spcPct val="30000"/>
              </a:spcBef>
              <a:buClr>
                <a:srgbClr val="00CC00"/>
              </a:buClr>
              <a:buFont typeface="Wingdings" pitchFamily="2" charset="2"/>
              <a:buChar char="§"/>
            </a:pPr>
            <a:r>
              <a:rPr lang="en-US" altLang="ja-JP" sz="1600" b="0" dirty="0">
                <a:latin typeface="+mn-lt"/>
                <a:ea typeface="ＭＳ Ｐゴシック" pitchFamily="34" charset="-128"/>
              </a:rPr>
              <a:t>Stereo In</a:t>
            </a:r>
          </a:p>
          <a:p>
            <a:pPr marL="173038" indent="-173038">
              <a:lnSpc>
                <a:spcPct val="85000"/>
              </a:lnSpc>
              <a:spcBef>
                <a:spcPct val="30000"/>
              </a:spcBef>
              <a:buClr>
                <a:srgbClr val="00CC00"/>
              </a:buClr>
              <a:buFont typeface="Wingdings" pitchFamily="2" charset="2"/>
              <a:buChar char="§"/>
            </a:pPr>
            <a:r>
              <a:rPr lang="en-US" altLang="ja-JP" sz="1600" b="0" dirty="0">
                <a:latin typeface="+mn-lt"/>
                <a:ea typeface="ＭＳ Ｐゴシック" pitchFamily="34" charset="-128"/>
              </a:rPr>
              <a:t>10/100 </a:t>
            </a:r>
            <a:r>
              <a:rPr lang="en-US" altLang="ja-JP" sz="1600" b="0" dirty="0" smtClean="0">
                <a:latin typeface="+mn-lt"/>
                <a:ea typeface="ＭＳ Ｐゴシック" pitchFamily="34" charset="-128"/>
              </a:rPr>
              <a:t>Ethernet**</a:t>
            </a:r>
            <a:endParaRPr lang="en-US" altLang="ja-JP" sz="1600" b="0" dirty="0">
              <a:latin typeface="+mn-lt"/>
              <a:ea typeface="ＭＳ Ｐゴシック" pitchFamily="34" charset="-128"/>
            </a:endParaRPr>
          </a:p>
          <a:p>
            <a:pPr marL="173038" indent="-173038">
              <a:lnSpc>
                <a:spcPct val="85000"/>
              </a:lnSpc>
              <a:spcBef>
                <a:spcPct val="30000"/>
              </a:spcBef>
              <a:buClr>
                <a:srgbClr val="00CC00"/>
              </a:buClr>
              <a:buFont typeface="Wingdings" pitchFamily="2" charset="2"/>
              <a:buChar char="§"/>
            </a:pPr>
            <a:r>
              <a:rPr lang="en-US" altLang="ja-JP" sz="1600" b="0" dirty="0">
                <a:latin typeface="+mn-lt"/>
                <a:ea typeface="ＭＳ Ｐゴシック" pitchFamily="34" charset="-128"/>
              </a:rPr>
              <a:t>USB 2.0 HS OTG*</a:t>
            </a:r>
          </a:p>
          <a:p>
            <a:pPr marL="173038" indent="-173038">
              <a:lnSpc>
                <a:spcPct val="85000"/>
              </a:lnSpc>
              <a:spcBef>
                <a:spcPct val="30000"/>
              </a:spcBef>
              <a:buClr>
                <a:srgbClr val="00CC00"/>
              </a:buClr>
              <a:buFont typeface="Wingdings" pitchFamily="2" charset="2"/>
              <a:buChar char="§"/>
            </a:pPr>
            <a:r>
              <a:rPr lang="en-US" altLang="ja-JP" sz="1600" b="0" dirty="0">
                <a:latin typeface="+mn-lt"/>
                <a:ea typeface="ＭＳ Ｐゴシック" pitchFamily="34" charset="-128"/>
              </a:rPr>
              <a:t>Alternate Power</a:t>
            </a:r>
          </a:p>
          <a:p>
            <a:pPr marL="173038" indent="-173038">
              <a:lnSpc>
                <a:spcPct val="85000"/>
              </a:lnSpc>
              <a:spcBef>
                <a:spcPct val="30000"/>
              </a:spcBef>
              <a:buClr>
                <a:srgbClr val="00CC00"/>
              </a:buClr>
              <a:buFont typeface="Wingdings" pitchFamily="2" charset="2"/>
              <a:buChar char="§"/>
            </a:pPr>
            <a:r>
              <a:rPr lang="en-US" altLang="ja-JP" sz="1600" b="0" dirty="0">
                <a:latin typeface="+mn-lt"/>
                <a:ea typeface="ＭＳ Ｐゴシック" pitchFamily="34" charset="-128"/>
              </a:rPr>
              <a:t>RS-232 Serial*</a:t>
            </a:r>
          </a:p>
          <a:p>
            <a:pPr marL="173038" indent="-173038">
              <a:lnSpc>
                <a:spcPct val="85000"/>
              </a:lnSpc>
              <a:spcBef>
                <a:spcPct val="30000"/>
              </a:spcBef>
              <a:buClr>
                <a:srgbClr val="00CC00"/>
              </a:buClr>
              <a:buFont typeface="Wingdings" pitchFamily="2" charset="2"/>
              <a:buChar char="§"/>
            </a:pPr>
            <a:r>
              <a:rPr lang="pt-BR" altLang="ja-JP" sz="1600" dirty="0" smtClean="0">
                <a:latin typeface="+mn-lt"/>
                <a:ea typeface="ＭＳ Ｐゴシック" pitchFamily="34" charset="-128"/>
              </a:rPr>
              <a:t>m</a:t>
            </a:r>
            <a:r>
              <a:rPr lang="pt-BR" altLang="ja-JP" sz="1600" b="0" dirty="0" smtClean="0">
                <a:latin typeface="+mn-lt"/>
                <a:ea typeface="ＭＳ Ｐゴシック" pitchFamily="34" charset="-128"/>
              </a:rPr>
              <a:t>icroSD </a:t>
            </a:r>
            <a:r>
              <a:rPr lang="pt-BR" altLang="ja-JP" sz="1600" b="0" dirty="0">
                <a:latin typeface="+mn-lt"/>
                <a:ea typeface="ＭＳ Ｐゴシック" pitchFamily="34" charset="-128"/>
              </a:rPr>
              <a:t>Slot*</a:t>
            </a:r>
            <a:endParaRPr lang="en-US" altLang="ja-JP" sz="1600" b="0" dirty="0">
              <a:latin typeface="+mn-lt"/>
              <a:ea typeface="ＭＳ Ｐゴシック" pitchFamily="34" charset="-128"/>
            </a:endParaRPr>
          </a:p>
          <a:p>
            <a:pPr marL="173038" indent="-173038">
              <a:lnSpc>
                <a:spcPct val="85000"/>
              </a:lnSpc>
              <a:spcBef>
                <a:spcPct val="60000"/>
              </a:spcBef>
              <a:buClr>
                <a:srgbClr val="00CC00"/>
              </a:buClr>
              <a:buFont typeface="Wingdings" pitchFamily="2" charset="2"/>
              <a:buChar char="§"/>
            </a:pPr>
            <a:endParaRPr lang="en-US" altLang="ja-JP" sz="1600" b="0" dirty="0">
              <a:latin typeface="+mn-lt"/>
              <a:ea typeface="ＭＳ Ｐゴシック" pitchFamily="34" charset="-128"/>
            </a:endParaRPr>
          </a:p>
        </p:txBody>
      </p:sp>
      <p:sp>
        <p:nvSpPr>
          <p:cNvPr id="5" name="Line 42"/>
          <p:cNvSpPr>
            <a:spLocks noChangeShapeType="1"/>
          </p:cNvSpPr>
          <p:nvPr/>
        </p:nvSpPr>
        <p:spPr bwMode="auto">
          <a:xfrm flipH="1" flipV="1">
            <a:off x="6429375" y="2430462"/>
            <a:ext cx="428625" cy="465137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" name="Rectangle 55"/>
          <p:cNvSpPr>
            <a:spLocks noChangeArrowheads="1"/>
          </p:cNvSpPr>
          <p:nvPr/>
        </p:nvSpPr>
        <p:spPr bwMode="auto">
          <a:xfrm>
            <a:off x="2559050" y="2755900"/>
            <a:ext cx="927100" cy="582613"/>
          </a:xfrm>
          <a:prstGeom prst="rect">
            <a:avLst/>
          </a:prstGeom>
          <a:noFill/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7" name="Rectangle 55"/>
          <p:cNvSpPr>
            <a:spLocks noChangeArrowheads="1"/>
          </p:cNvSpPr>
          <p:nvPr/>
        </p:nvSpPr>
        <p:spPr bwMode="auto">
          <a:xfrm>
            <a:off x="2555875" y="1824038"/>
            <a:ext cx="927100" cy="582612"/>
          </a:xfrm>
          <a:prstGeom prst="rect">
            <a:avLst/>
          </a:prstGeom>
          <a:noFill/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6182" name="Line 32"/>
          <p:cNvSpPr>
            <a:spLocks noChangeShapeType="1"/>
          </p:cNvSpPr>
          <p:nvPr/>
        </p:nvSpPr>
        <p:spPr bwMode="auto">
          <a:xfrm>
            <a:off x="2474913" y="2309813"/>
            <a:ext cx="2098675" cy="665162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8" name="Rectangle 51"/>
          <p:cNvSpPr>
            <a:spLocks noChangeArrowheads="1"/>
          </p:cNvSpPr>
          <p:nvPr/>
        </p:nvSpPr>
        <p:spPr bwMode="auto">
          <a:xfrm>
            <a:off x="5975350" y="1830388"/>
            <a:ext cx="476250" cy="630237"/>
          </a:xfrm>
          <a:prstGeom prst="rect">
            <a:avLst/>
          </a:prstGeom>
          <a:noFill/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9" name="Line 40"/>
          <p:cNvSpPr>
            <a:spLocks noChangeShapeType="1"/>
          </p:cNvSpPr>
          <p:nvPr/>
        </p:nvSpPr>
        <p:spPr bwMode="auto">
          <a:xfrm flipH="1" flipV="1">
            <a:off x="5043488" y="2159000"/>
            <a:ext cx="1814512" cy="10414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0" name="Line 42"/>
          <p:cNvSpPr>
            <a:spLocks noChangeShapeType="1"/>
          </p:cNvSpPr>
          <p:nvPr/>
        </p:nvSpPr>
        <p:spPr bwMode="auto">
          <a:xfrm flipH="1">
            <a:off x="5956300" y="6172199"/>
            <a:ext cx="901700" cy="250825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76853" name="Freeform 53"/>
          <p:cNvSpPr>
            <a:spLocks/>
          </p:cNvSpPr>
          <p:nvPr/>
        </p:nvSpPr>
        <p:spPr bwMode="auto">
          <a:xfrm>
            <a:off x="3509963" y="5294312"/>
            <a:ext cx="3348037" cy="649287"/>
          </a:xfrm>
          <a:custGeom>
            <a:avLst/>
            <a:gdLst>
              <a:gd name="T0" fmla="*/ 3451225 w 2174"/>
              <a:gd name="T1" fmla="*/ 442912 h 279"/>
              <a:gd name="T2" fmla="*/ 147637 w 2174"/>
              <a:gd name="T3" fmla="*/ 295275 h 279"/>
              <a:gd name="T4" fmla="*/ 0 w 2174"/>
              <a:gd name="T5" fmla="*/ 0 h 279"/>
              <a:gd name="T6" fmla="*/ 0 60000 65536"/>
              <a:gd name="T7" fmla="*/ 0 60000 65536"/>
              <a:gd name="T8" fmla="*/ 0 60000 65536"/>
              <a:gd name="T9" fmla="*/ 0 w 2174"/>
              <a:gd name="T10" fmla="*/ 0 h 279"/>
              <a:gd name="T11" fmla="*/ 2174 w 2174"/>
              <a:gd name="T12" fmla="*/ 279 h 2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4" h="279">
                <a:moveTo>
                  <a:pt x="2174" y="279"/>
                </a:moveTo>
                <a:lnTo>
                  <a:pt x="93" y="186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76858" name="Freeform 58"/>
          <p:cNvSpPr>
            <a:spLocks/>
          </p:cNvSpPr>
          <p:nvPr/>
        </p:nvSpPr>
        <p:spPr bwMode="auto">
          <a:xfrm>
            <a:off x="4505325" y="5153024"/>
            <a:ext cx="2352675" cy="485775"/>
          </a:xfrm>
          <a:custGeom>
            <a:avLst/>
            <a:gdLst>
              <a:gd name="T0" fmla="*/ 2462213 w 2174"/>
              <a:gd name="T1" fmla="*/ 280988 h 279"/>
              <a:gd name="T2" fmla="*/ 105329 w 2174"/>
              <a:gd name="T3" fmla="*/ 187325 h 279"/>
              <a:gd name="T4" fmla="*/ 0 w 2174"/>
              <a:gd name="T5" fmla="*/ 0 h 279"/>
              <a:gd name="T6" fmla="*/ 0 60000 65536"/>
              <a:gd name="T7" fmla="*/ 0 60000 65536"/>
              <a:gd name="T8" fmla="*/ 0 60000 65536"/>
              <a:gd name="T9" fmla="*/ 0 w 2174"/>
              <a:gd name="T10" fmla="*/ 0 h 279"/>
              <a:gd name="T11" fmla="*/ 2174 w 2174"/>
              <a:gd name="T12" fmla="*/ 279 h 2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4" h="279">
                <a:moveTo>
                  <a:pt x="2174" y="279"/>
                </a:moveTo>
                <a:lnTo>
                  <a:pt x="93" y="186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2133600" y="6400800"/>
            <a:ext cx="434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+mn-lt"/>
              </a:rPr>
              <a:t>* Supports </a:t>
            </a:r>
            <a:r>
              <a:rPr lang="en-US" sz="1200" dirty="0">
                <a:latin typeface="+mn-lt"/>
              </a:rPr>
              <a:t>booting from this </a:t>
            </a:r>
            <a:r>
              <a:rPr lang="en-US" sz="1200" dirty="0" smtClean="0">
                <a:latin typeface="+mn-lt"/>
              </a:rPr>
              <a:t>peripheral</a:t>
            </a:r>
          </a:p>
          <a:p>
            <a:r>
              <a:rPr lang="en-US" sz="1200" dirty="0" smtClean="0">
                <a:latin typeface="+mn-lt"/>
              </a:rPr>
              <a:t>** Change between Rev C4 and BeagleBoard-xM</a:t>
            </a:r>
            <a:endParaRPr lang="en-US" sz="1200" dirty="0">
              <a:latin typeface="+mn-lt"/>
            </a:endParaRPr>
          </a:p>
        </p:txBody>
      </p:sp>
      <p:sp>
        <p:nvSpPr>
          <p:cNvPr id="56" name="Title 5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BeagleBoard-xM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1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76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76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56" grpId="0"/>
      <p:bldP spid="6157" grpId="0" animBg="1"/>
      <p:bldP spid="6159" grpId="0"/>
      <p:bldP spid="6161" grpId="0" animBg="1"/>
      <p:bldP spid="6162" grpId="0" animBg="1"/>
      <p:bldP spid="6163" grpId="0" animBg="1"/>
      <p:bldP spid="6164" grpId="0" animBg="1"/>
      <p:bldP spid="6165" grpId="0" animBg="1"/>
      <p:bldP spid="6166" grpId="0" animBg="1"/>
      <p:bldP spid="6167" grpId="0" animBg="1"/>
      <p:bldP spid="6168" grpId="0" animBg="1"/>
      <p:bldP spid="6171" grpId="0" animBg="1"/>
      <p:bldP spid="6172" grpId="0" animBg="1"/>
      <p:bldP spid="6173" grpId="0" animBg="1"/>
      <p:bldP spid="6174" grpId="0" animBg="1"/>
      <p:bldP spid="6175" grpId="0" animBg="1"/>
      <p:bldP spid="6176" grpId="0" animBg="1"/>
      <p:bldP spid="6177" grpId="0" animBg="1"/>
      <p:bldP spid="6178" grpId="0" animBg="1"/>
      <p:bldP spid="6179" grpId="0" animBg="1"/>
      <p:bldP spid="6181" grpId="0" animBg="1"/>
      <p:bldP spid="2" grpId="0" animBg="1"/>
      <p:bldP spid="3" grpId="0" animBg="1"/>
      <p:bldP spid="4" grpId="0" animBg="1"/>
      <p:bldP spid="6160" grpId="0"/>
      <p:bldP spid="5" grpId="0" animBg="1"/>
      <p:bldP spid="6" grpId="0" animBg="1"/>
      <p:bldP spid="7" grpId="0" animBg="1"/>
      <p:bldP spid="6182" grpId="0" animBg="1"/>
      <p:bldP spid="8" grpId="0" animBg="1"/>
      <p:bldP spid="9" grpId="0" animBg="1"/>
      <p:bldP spid="10" grpId="0" animBg="1"/>
      <p:bldP spid="76853" grpId="0" animBg="1"/>
      <p:bldP spid="76858" grpId="0" animBg="1"/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75" y="193675"/>
            <a:ext cx="8458200" cy="606425"/>
          </a:xfrm>
        </p:spPr>
        <p:txBody>
          <a:bodyPr>
            <a:normAutofit fontScale="90000"/>
          </a:bodyPr>
          <a:lstStyle/>
          <a:p>
            <a:r>
              <a:rPr lang="en-US" smtClean="0"/>
              <a:t>Cortex™-A8 : Block Level View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7163" y="2292350"/>
            <a:ext cx="3660775" cy="36814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535738" y="2930525"/>
            <a:ext cx="2532062" cy="2606675"/>
          </a:xfrm>
          <a:prstGeom prst="rect">
            <a:avLst/>
          </a:prstGeom>
          <a:solidFill>
            <a:srgbClr val="D6E4EE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80167" tIns="40084" rIns="80167" bIns="40084">
            <a:spAutoFit/>
          </a:bodyPr>
          <a:lstStyle/>
          <a:p>
            <a:pPr defTabSz="801688" eaLnBrk="0" fontAlgn="ctr" hangingPunct="0"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SzPct val="125000"/>
              <a:buFont typeface="Wingdings" pitchFamily="2" charset="2"/>
              <a:buNone/>
            </a:pPr>
            <a:r>
              <a:rPr lang="en-US" altLang="ja-JP" sz="1600">
                <a:ea typeface="ＭＳ Ｐゴシック" pitchFamily="50" charset="-128"/>
              </a:rPr>
              <a:t>Integrated NEON co-processor for media and signal processing </a:t>
            </a:r>
          </a:p>
          <a:p>
            <a:pPr defTabSz="801688" eaLnBrk="0" fontAlgn="ctr" hangingPunct="0"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SzPct val="125000"/>
              <a:buFont typeface="Wingdings" pitchFamily="2" charset="2"/>
              <a:buChar char="§"/>
            </a:pPr>
            <a:r>
              <a:rPr lang="en-US" altLang="ja-JP" sz="1600">
                <a:ea typeface="ＭＳ Ｐゴシック" pitchFamily="50" charset="-128"/>
              </a:rPr>
              <a:t> 2 to 4x performance improvement</a:t>
            </a:r>
          </a:p>
          <a:p>
            <a:pPr defTabSz="801688" eaLnBrk="0" fontAlgn="ctr" hangingPunct="0"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SzPct val="125000"/>
              <a:buFont typeface="Wingdings" pitchFamily="2" charset="2"/>
              <a:buChar char="§"/>
            </a:pPr>
            <a:r>
              <a:rPr lang="en-US" altLang="ja-JP" sz="1600">
                <a:ea typeface="ＭＳ Ｐゴシック" pitchFamily="50" charset="-128"/>
              </a:rPr>
              <a:t> Integer and Floating Point support</a:t>
            </a:r>
          </a:p>
          <a:p>
            <a:pPr defTabSz="801688" eaLnBrk="0" fontAlgn="ctr" hangingPunct="0"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SzPct val="125000"/>
              <a:buFont typeface="Wingdings" pitchFamily="2" charset="2"/>
              <a:buChar char="§"/>
            </a:pPr>
            <a:r>
              <a:rPr lang="en-US" altLang="ja-JP" sz="1600">
                <a:ea typeface="ＭＳ Ｐゴシック" pitchFamily="50" charset="-128"/>
              </a:rPr>
              <a:t> VFPv3-IEEE754 compliant (single and double precision) floating point support.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82550" y="3078163"/>
            <a:ext cx="2405063" cy="1022747"/>
          </a:xfrm>
          <a:prstGeom prst="rect">
            <a:avLst/>
          </a:prstGeom>
          <a:solidFill>
            <a:srgbClr val="D6E4EE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80167" tIns="40084" rIns="80167" bIns="40084">
            <a:spAutoFit/>
          </a:bodyPr>
          <a:lstStyle/>
          <a:p>
            <a:pPr defTabSz="801688" eaLnBrk="0" fontAlgn="ctr" hangingPunct="0"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SzPct val="125000"/>
              <a:buFont typeface="Wingdings" pitchFamily="2" charset="2"/>
              <a:buNone/>
            </a:pPr>
            <a:r>
              <a:rPr lang="en-US" altLang="ja-JP" sz="1400">
                <a:ea typeface="ＭＳ Ｐゴシック" pitchFamily="50" charset="-128"/>
              </a:rPr>
              <a:t>Advanced Dynamic Branch Prediction</a:t>
            </a:r>
          </a:p>
          <a:p>
            <a:pPr defTabSz="801688" eaLnBrk="0" fontAlgn="ctr" hangingPunct="0"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SzPct val="125000"/>
              <a:buFont typeface="Wingdings" pitchFamily="2" charset="2"/>
              <a:buChar char="§"/>
            </a:pPr>
            <a:r>
              <a:rPr lang="en-US" altLang="ja-JP" sz="2000">
                <a:ea typeface="ＭＳ Ｐゴシック" pitchFamily="50" charset="-128"/>
              </a:rPr>
              <a:t> </a:t>
            </a:r>
            <a:r>
              <a:rPr lang="en-US" altLang="ja-JP" sz="1400">
                <a:ea typeface="ＭＳ Ｐゴシック" pitchFamily="50" charset="-128"/>
              </a:rPr>
              <a:t>95% accurate across industry benchmarks 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73025" y="4264025"/>
            <a:ext cx="2435225" cy="1385888"/>
          </a:xfrm>
          <a:prstGeom prst="rect">
            <a:avLst/>
          </a:prstGeom>
          <a:solidFill>
            <a:srgbClr val="FED9CE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80167" tIns="40084" rIns="80167" bIns="40084">
            <a:spAutoFit/>
          </a:bodyPr>
          <a:lstStyle/>
          <a:p>
            <a:pPr defTabSz="801688" eaLnBrk="0" fontAlgn="ctr" hangingPunct="0"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SzPct val="125000"/>
              <a:buFont typeface="Wingdings" pitchFamily="2" charset="2"/>
              <a:buNone/>
            </a:pPr>
            <a:r>
              <a:rPr lang="en-US" altLang="ja-JP" sz="1600">
                <a:ea typeface="ＭＳ Ｐゴシック" pitchFamily="50" charset="-128"/>
              </a:rPr>
              <a:t>Integrated L2 Cache</a:t>
            </a:r>
            <a:br>
              <a:rPr lang="en-US" altLang="ja-JP" sz="1600">
                <a:ea typeface="ＭＳ Ｐゴシック" pitchFamily="50" charset="-128"/>
              </a:rPr>
            </a:br>
            <a:r>
              <a:rPr lang="en-US" altLang="ja-JP" sz="1600">
                <a:ea typeface="ＭＳ Ｐゴシック" pitchFamily="50" charset="-128"/>
              </a:rPr>
              <a:t>256KB (low latency/high BW i/f w/L1)</a:t>
            </a:r>
          </a:p>
          <a:p>
            <a:pPr defTabSz="801688" eaLnBrk="0" fontAlgn="ctr" hangingPunct="0"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SzPct val="125000"/>
              <a:buFont typeface="Wingdings" pitchFamily="2" charset="2"/>
              <a:buChar char="§"/>
            </a:pPr>
            <a:r>
              <a:rPr lang="en-US" altLang="ja-JP" sz="1600">
                <a:ea typeface="ＭＳ Ｐゴシック" pitchFamily="50" charset="-128"/>
              </a:rPr>
              <a:t> Optimizes access to larger data sets and minimizes bus traffic</a:t>
            </a:r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471738" y="2168525"/>
            <a:ext cx="1466850" cy="660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80167" tIns="40084" rIns="80167" bIns="40084" anchor="ctr">
            <a:spAutoFit/>
          </a:bodyPr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V="1">
            <a:off x="2478088" y="3422650"/>
            <a:ext cx="442912" cy="47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80167" tIns="40084" rIns="80167" bIns="40084" anchor="ctr">
            <a:spAutoFit/>
          </a:bodyPr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 flipV="1">
            <a:off x="5927725" y="2220913"/>
            <a:ext cx="631825" cy="6000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 lIns="80167" tIns="40084" rIns="80167" bIns="40084" anchor="ctr">
            <a:spAutoFit/>
          </a:bodyPr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4773613" y="2206625"/>
            <a:ext cx="14287" cy="5699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80167" tIns="40084" rIns="80167" bIns="40084" anchor="ctr">
            <a:spAutoFit/>
          </a:bodyPr>
          <a:lstStyle/>
          <a:p>
            <a:endParaRPr lang="en-US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 flipV="1">
            <a:off x="2514600" y="4551363"/>
            <a:ext cx="411163" cy="47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80167" tIns="40084" rIns="80167" bIns="40084" anchor="ctr">
            <a:spAutoFit/>
          </a:bodyPr>
          <a:lstStyle/>
          <a:p>
            <a:endParaRPr lang="en-US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 flipH="1">
            <a:off x="6072188" y="4540250"/>
            <a:ext cx="442912" cy="31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80167" tIns="40084" rIns="80167" bIns="40084" anchor="ctr">
            <a:spAutoFit/>
          </a:bodyPr>
          <a:lstStyle/>
          <a:p>
            <a:endParaRPr lang="en-US"/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6538913" y="1797050"/>
            <a:ext cx="2487612" cy="995363"/>
          </a:xfrm>
          <a:prstGeom prst="rect">
            <a:avLst/>
          </a:prstGeom>
          <a:solidFill>
            <a:srgbClr val="FFD2CD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80167" tIns="40084" rIns="80167" bIns="40084">
            <a:spAutoFit/>
          </a:bodyPr>
          <a:lstStyle/>
          <a:p>
            <a:pPr defTabSz="801688" eaLnBrk="0" fontAlgn="ctr" hangingPunct="0"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SzPct val="125000"/>
              <a:buFont typeface="Wingdings" pitchFamily="2" charset="2"/>
              <a:buNone/>
            </a:pPr>
            <a:r>
              <a:rPr lang="en-US" altLang="ja-JP" sz="1600">
                <a:ea typeface="ＭＳ Ｐゴシック" pitchFamily="50" charset="-128"/>
              </a:rPr>
              <a:t>High speed Level 1 Caches (16KB)</a:t>
            </a:r>
          </a:p>
          <a:p>
            <a:pPr defTabSz="801688" eaLnBrk="0" fontAlgn="ctr" hangingPunct="0"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SzPct val="125000"/>
              <a:buFont typeface="Wingdings" pitchFamily="2" charset="2"/>
              <a:buChar char="§"/>
            </a:pPr>
            <a:r>
              <a:rPr lang="en-US" altLang="ja-JP" sz="1600">
                <a:ea typeface="ＭＳ Ｐゴシック" pitchFamily="50" charset="-128"/>
              </a:rPr>
              <a:t> Dual 32 entry memory translation TLB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73025" y="1712913"/>
            <a:ext cx="2400300" cy="1190625"/>
          </a:xfrm>
          <a:prstGeom prst="rect">
            <a:avLst/>
          </a:prstGeom>
          <a:solidFill>
            <a:srgbClr val="FED9CE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80167" tIns="40084" rIns="80167" bIns="40084">
            <a:spAutoFit/>
          </a:bodyPr>
          <a:lstStyle/>
          <a:p>
            <a:pPr defTabSz="801688" eaLnBrk="0" fontAlgn="ctr" hangingPunct="0"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SzPct val="125000"/>
              <a:buFont typeface="Wingdings" pitchFamily="2" charset="2"/>
              <a:buNone/>
            </a:pPr>
            <a:r>
              <a:rPr lang="en-US" altLang="ja-JP" sz="1600">
                <a:ea typeface="ＭＳ Ｐゴシック" pitchFamily="50" charset="-128"/>
              </a:rPr>
              <a:t>Support for ARMv7 </a:t>
            </a:r>
          </a:p>
          <a:p>
            <a:pPr defTabSz="801688" eaLnBrk="0" fontAlgn="ctr" hangingPunct="0"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SzPct val="125000"/>
              <a:buFont typeface="Wingdings" pitchFamily="2" charset="2"/>
              <a:buChar char="§"/>
            </a:pPr>
            <a:r>
              <a:rPr lang="en-US" altLang="ja-JP" sz="1600">
                <a:ea typeface="ＭＳ Ｐゴシック" pitchFamily="50" charset="-128"/>
              </a:rPr>
              <a:t> Added new support for Thumb-2, Thumb-2EE(,Jazelle-RCT) and NEON 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2917825" y="1331913"/>
            <a:ext cx="3230563" cy="973503"/>
          </a:xfrm>
          <a:prstGeom prst="rect">
            <a:avLst/>
          </a:prstGeom>
          <a:solidFill>
            <a:srgbClr val="7DA8C9">
              <a:alpha val="63136"/>
            </a:srgb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80167" tIns="40084" rIns="80167" bIns="40084">
            <a:spAutoFit/>
          </a:bodyPr>
          <a:lstStyle/>
          <a:p>
            <a:pPr defTabSz="801688" eaLnBrk="0" fontAlgn="ctr" hangingPunct="0"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SzPct val="125000"/>
              <a:buFont typeface="Wingdings" pitchFamily="2" charset="2"/>
              <a:buNone/>
            </a:pPr>
            <a:r>
              <a:rPr lang="en-US" altLang="ja-JP" sz="2000" dirty="0">
                <a:ea typeface="ＭＳ Ｐゴシック" pitchFamily="50" charset="-128"/>
              </a:rPr>
              <a:t>Dual issue In-Order Superscalar Pipeline</a:t>
            </a:r>
          </a:p>
          <a:p>
            <a:pPr defTabSz="801688" eaLnBrk="0" fontAlgn="ctr" hangingPunct="0"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SzPct val="125000"/>
              <a:buFont typeface="Wingdings" pitchFamily="2" charset="2"/>
              <a:buChar char="§"/>
            </a:pPr>
            <a:r>
              <a:rPr lang="en-US" altLang="ja-JP" sz="2000" dirty="0">
                <a:ea typeface="ＭＳ Ｐゴシック" pitchFamily="50" charset="-128"/>
              </a:rPr>
              <a:t>2.0 DMIPS/MHz</a:t>
            </a:r>
          </a:p>
        </p:txBody>
      </p:sp>
      <p:sp>
        <p:nvSpPr>
          <p:cNvPr id="14352" name="Slide Number Placeholder 4"/>
          <p:cNvSpPr txBox="1">
            <a:spLocks noGrp="1"/>
          </p:cNvSpPr>
          <p:nvPr/>
        </p:nvSpPr>
        <p:spPr bwMode="auto">
          <a:xfrm>
            <a:off x="6642100" y="6078538"/>
            <a:ext cx="21336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13B31EB-4396-4C53-8E91-C037BDD1BFC1}" type="slidenum">
              <a:rPr lang="en-US" sz="800"/>
              <a:pPr algn="r"/>
              <a:t>12</a:t>
            </a:fld>
            <a:endParaRPr lang="en-US" sz="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2535894759_297dbfff80 system"/>
          <p:cNvPicPr>
            <a:picLocks noChangeAspect="1" noChangeArrowheads="1"/>
          </p:cNvPicPr>
          <p:nvPr/>
        </p:nvPicPr>
        <p:blipFill>
          <a:blip r:embed="rId3" cstate="print"/>
          <a:srcRect l="10916" r="-368" b="5617"/>
          <a:stretch>
            <a:fillRect/>
          </a:stretch>
        </p:blipFill>
        <p:spPr bwMode="auto">
          <a:xfrm>
            <a:off x="350838" y="2049463"/>
            <a:ext cx="52355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Slide Number Placeholder 3"/>
          <p:cNvSpPr txBox="1">
            <a:spLocks noGrp="1"/>
          </p:cNvSpPr>
          <p:nvPr/>
        </p:nvSpPr>
        <p:spPr bwMode="auto">
          <a:xfrm>
            <a:off x="6967538" y="6651625"/>
            <a:ext cx="21336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72C13E4-DEF4-488B-B860-EC5EF6A72990}" type="slidenum">
              <a:rPr lang="en-US" sz="800" b="0"/>
              <a:pPr algn="r"/>
              <a:t>13</a:t>
            </a:fld>
            <a:endParaRPr lang="en-US" sz="800" b="0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Use Beagle Board-xM like a desktop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276600" y="1219200"/>
            <a:ext cx="5724525" cy="3752850"/>
            <a:chOff x="3509963" y="904875"/>
            <a:chExt cx="5724525" cy="3752850"/>
          </a:xfrm>
        </p:grpSpPr>
        <p:sp>
          <p:nvSpPr>
            <p:cNvPr id="9221" name="Text Box 34"/>
            <p:cNvSpPr txBox="1">
              <a:spLocks noChangeArrowheads="1"/>
            </p:cNvSpPr>
            <p:nvPr/>
          </p:nvSpPr>
          <p:spPr bwMode="auto">
            <a:xfrm>
              <a:off x="7067550" y="4098925"/>
              <a:ext cx="2166938" cy="55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0"/>
                <a:t>Note: Beagle Board can be powered from the alternate jack (as shown) or via USB </a:t>
              </a:r>
            </a:p>
          </p:txBody>
        </p:sp>
        <p:sp>
          <p:nvSpPr>
            <p:cNvPr id="9222" name="Rectangle 38"/>
            <p:cNvSpPr>
              <a:spLocks noChangeArrowheads="1"/>
            </p:cNvSpPr>
            <p:nvPr/>
          </p:nvSpPr>
          <p:spPr bwMode="auto">
            <a:xfrm rot="10800000">
              <a:off x="3641725" y="1223963"/>
              <a:ext cx="5364163" cy="2795587"/>
            </a:xfrm>
            <a:prstGeom prst="rect">
              <a:avLst/>
            </a:prstGeom>
            <a:gradFill rotWithShape="1">
              <a:gsLst>
                <a:gs pos="0">
                  <a:srgbClr val="EAEAEA"/>
                </a:gs>
                <a:gs pos="100000">
                  <a:srgbClr val="A3A3A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pic>
          <p:nvPicPr>
            <p:cNvPr id="9223" name="Picture 27" descr="sd-memory-card copy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26188" y="904875"/>
              <a:ext cx="533400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4" name="Line 38"/>
            <p:cNvSpPr>
              <a:spLocks noChangeShapeType="1"/>
            </p:cNvSpPr>
            <p:nvPr/>
          </p:nvSpPr>
          <p:spPr bwMode="auto">
            <a:xfrm rot="10800000">
              <a:off x="5238750" y="2078038"/>
              <a:ext cx="8445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5" name="Rectangle 39"/>
            <p:cNvSpPr>
              <a:spLocks noChangeArrowheads="1"/>
            </p:cNvSpPr>
            <p:nvPr/>
          </p:nvSpPr>
          <p:spPr bwMode="auto">
            <a:xfrm>
              <a:off x="5151438" y="2054225"/>
              <a:ext cx="9429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Stereo in</a:t>
              </a:r>
            </a:p>
          </p:txBody>
        </p:sp>
        <p:pic>
          <p:nvPicPr>
            <p:cNvPr id="9226" name="Picture 30" descr="Microphone copy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08525" y="1963738"/>
              <a:ext cx="569913" cy="206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7" name="Down Arrow 46"/>
            <p:cNvSpPr>
              <a:spLocks noChangeArrowheads="1"/>
            </p:cNvSpPr>
            <p:nvPr/>
          </p:nvSpPr>
          <p:spPr bwMode="auto">
            <a:xfrm>
              <a:off x="6399213" y="1446213"/>
              <a:ext cx="346075" cy="130175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b="0"/>
            </a:p>
          </p:txBody>
        </p:sp>
        <p:sp>
          <p:nvSpPr>
            <p:cNvPr id="9228" name="TextBox 44"/>
            <p:cNvSpPr txBox="1">
              <a:spLocks noChangeArrowheads="1"/>
            </p:cNvSpPr>
            <p:nvPr/>
          </p:nvSpPr>
          <p:spPr bwMode="auto">
            <a:xfrm>
              <a:off x="6080125" y="962025"/>
              <a:ext cx="989013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600">
                  <a:solidFill>
                    <a:schemeClr val="bg1"/>
                  </a:solidFill>
                </a:rPr>
                <a:t>SD</a:t>
              </a:r>
            </a:p>
          </p:txBody>
        </p:sp>
        <p:sp>
          <p:nvSpPr>
            <p:cNvPr id="9229" name="Freeform 37"/>
            <p:cNvSpPr>
              <a:spLocks/>
            </p:cNvSpPr>
            <p:nvPr/>
          </p:nvSpPr>
          <p:spPr bwMode="auto">
            <a:xfrm rot="10800000">
              <a:off x="7102475" y="1438275"/>
              <a:ext cx="1495425" cy="354013"/>
            </a:xfrm>
            <a:custGeom>
              <a:avLst/>
              <a:gdLst>
                <a:gd name="T0" fmla="*/ 2147483647 w 1836"/>
                <a:gd name="T1" fmla="*/ 2147483647 h 195"/>
                <a:gd name="T2" fmla="*/ 2147483647 w 1836"/>
                <a:gd name="T3" fmla="*/ 2147483647 h 195"/>
                <a:gd name="T4" fmla="*/ 0 w 1836"/>
                <a:gd name="T5" fmla="*/ 2147483647 h 195"/>
                <a:gd name="T6" fmla="*/ 0 w 1836"/>
                <a:gd name="T7" fmla="*/ 0 h 1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36"/>
                <a:gd name="T13" fmla="*/ 0 h 195"/>
                <a:gd name="T14" fmla="*/ 1836 w 1836"/>
                <a:gd name="T15" fmla="*/ 195 h 1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36" h="195">
                  <a:moveTo>
                    <a:pt x="1836" y="88"/>
                  </a:moveTo>
                  <a:lnTo>
                    <a:pt x="1836" y="195"/>
                  </a:lnTo>
                  <a:lnTo>
                    <a:pt x="0" y="195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9230" name="Text Box 22"/>
            <p:cNvSpPr txBox="1">
              <a:spLocks noChangeArrowheads="1"/>
            </p:cNvSpPr>
            <p:nvPr/>
          </p:nvSpPr>
          <p:spPr bwMode="auto">
            <a:xfrm>
              <a:off x="8097838" y="2347913"/>
              <a:ext cx="95726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/>
                <a:t>Power</a:t>
              </a:r>
            </a:p>
          </p:txBody>
        </p:sp>
        <p:pic>
          <p:nvPicPr>
            <p:cNvPr id="9231" name="Picture 25" descr="C:\Documents and Settings\a0321898\My Documents\My Pictures\Microsoft Clip Organizer\j0402151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09963" y="1825625"/>
              <a:ext cx="1209675" cy="725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2" name="Picture 33" descr="mouse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879850" y="1587500"/>
              <a:ext cx="327025" cy="255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3" name="Rectangle 36"/>
            <p:cNvSpPr>
              <a:spLocks noChangeArrowheads="1"/>
            </p:cNvSpPr>
            <p:nvPr/>
          </p:nvSpPr>
          <p:spPr bwMode="auto">
            <a:xfrm>
              <a:off x="5248275" y="3019425"/>
              <a:ext cx="66833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DVI-D</a:t>
              </a:r>
            </a:p>
          </p:txBody>
        </p:sp>
        <p:sp>
          <p:nvSpPr>
            <p:cNvPr id="9234" name="Rectangle 37"/>
            <p:cNvSpPr>
              <a:spLocks noChangeArrowheads="1"/>
            </p:cNvSpPr>
            <p:nvPr/>
          </p:nvSpPr>
          <p:spPr bwMode="auto">
            <a:xfrm>
              <a:off x="5106988" y="1439863"/>
              <a:ext cx="56038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USB</a:t>
              </a:r>
            </a:p>
          </p:txBody>
        </p:sp>
        <p:sp>
          <p:nvSpPr>
            <p:cNvPr id="9235" name="Line 40"/>
            <p:cNvSpPr>
              <a:spLocks noChangeShapeType="1"/>
            </p:cNvSpPr>
            <p:nvPr/>
          </p:nvSpPr>
          <p:spPr bwMode="auto">
            <a:xfrm rot="10800000">
              <a:off x="4951413" y="2406650"/>
              <a:ext cx="1041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6" name="Rectangle 41"/>
            <p:cNvSpPr>
              <a:spLocks noChangeArrowheads="1"/>
            </p:cNvSpPr>
            <p:nvPr/>
          </p:nvSpPr>
          <p:spPr bwMode="auto">
            <a:xfrm>
              <a:off x="5032375" y="2382838"/>
              <a:ext cx="10604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Stereo out</a:t>
              </a:r>
            </a:p>
          </p:txBody>
        </p:sp>
        <p:pic>
          <p:nvPicPr>
            <p:cNvPr id="9237" name="Picture 23" descr="C:\Documents and Settings\a0321898\My Documents\My Pictures\Microsoft Clip Organizer\j0402143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BFCFB"/>
                </a:clrFrom>
                <a:clrTo>
                  <a:srgbClr val="FBFCFB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19600" y="2187575"/>
              <a:ext cx="763588" cy="768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8" name="Freeform 30"/>
            <p:cNvSpPr>
              <a:spLocks/>
            </p:cNvSpPr>
            <p:nvPr/>
          </p:nvSpPr>
          <p:spPr bwMode="auto">
            <a:xfrm>
              <a:off x="4705350" y="3082925"/>
              <a:ext cx="1990725" cy="206375"/>
            </a:xfrm>
            <a:custGeom>
              <a:avLst/>
              <a:gdLst>
                <a:gd name="T0" fmla="*/ 1990725 w 1254"/>
                <a:gd name="T1" fmla="*/ 0 h 130"/>
                <a:gd name="T2" fmla="*/ 1990725 w 1254"/>
                <a:gd name="T3" fmla="*/ 206375 h 130"/>
                <a:gd name="T4" fmla="*/ 0 w 1254"/>
                <a:gd name="T5" fmla="*/ 206375 h 130"/>
                <a:gd name="T6" fmla="*/ 0 60000 65536"/>
                <a:gd name="T7" fmla="*/ 0 60000 65536"/>
                <a:gd name="T8" fmla="*/ 0 60000 65536"/>
                <a:gd name="T9" fmla="*/ 0 w 1254"/>
                <a:gd name="T10" fmla="*/ 0 h 130"/>
                <a:gd name="T11" fmla="*/ 1254 w 1254"/>
                <a:gd name="T12" fmla="*/ 130 h 1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54" h="130">
                  <a:moveTo>
                    <a:pt x="1254" y="0"/>
                  </a:moveTo>
                  <a:lnTo>
                    <a:pt x="1254" y="130"/>
                  </a:lnTo>
                  <a:lnTo>
                    <a:pt x="0" y="13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9239" name="Picture 28" descr="C:\Documents and Settings\a0321898\My Documents\My Pictures\Microsoft Clip Organizer\j0424194.wmf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flipH="1">
              <a:off x="4252913" y="2992438"/>
              <a:ext cx="681037" cy="904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40" name="Picture 35" descr="Beagleboard 2010 r72 rotate 3 copy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991225" y="1493838"/>
              <a:ext cx="2251075" cy="2206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41" name="Line 32"/>
            <p:cNvSpPr>
              <a:spLocks noChangeShapeType="1"/>
            </p:cNvSpPr>
            <p:nvPr/>
          </p:nvSpPr>
          <p:spPr bwMode="auto">
            <a:xfrm>
              <a:off x="4527550" y="1709738"/>
              <a:ext cx="22415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9242" name="Picture 9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0800000" flipH="1" flipV="1">
              <a:off x="4198938" y="1262063"/>
              <a:ext cx="842962" cy="658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43" name="Picture 42" descr="USB"/>
            <p:cNvPicPr>
              <a:picLocks noChangeAspect="1" noChangeArrowheads="1"/>
            </p:cNvPicPr>
            <p:nvPr/>
          </p:nvPicPr>
          <p:blipFill>
            <a:blip r:embed="rId12" cstate="print"/>
            <a:srcRect t="18898" r="-7378"/>
            <a:stretch>
              <a:fillRect/>
            </a:stretch>
          </p:blipFill>
          <p:spPr bwMode="auto">
            <a:xfrm>
              <a:off x="8421688" y="1762125"/>
              <a:ext cx="268287" cy="633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 txBox="1">
            <a:spLocks noGrp="1"/>
          </p:cNvSpPr>
          <p:nvPr/>
        </p:nvSpPr>
        <p:spPr bwMode="auto">
          <a:xfrm>
            <a:off x="6967538" y="6651625"/>
            <a:ext cx="21336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F2FA7B4-CD7C-424C-BF9C-AD260BBD11E3}" type="slidenum">
              <a:rPr lang="en-US" sz="800" b="0"/>
              <a:pPr algn="r"/>
              <a:t>14</a:t>
            </a:fld>
            <a:endParaRPr lang="en-US" sz="800" b="0"/>
          </a:p>
        </p:txBody>
      </p:sp>
      <p:sp>
        <p:nvSpPr>
          <p:cNvPr id="10243" name="Rectangle 38"/>
          <p:cNvSpPr>
            <a:spLocks noChangeArrowheads="1"/>
          </p:cNvSpPr>
          <p:nvPr/>
        </p:nvSpPr>
        <p:spPr bwMode="auto">
          <a:xfrm>
            <a:off x="682625" y="3703638"/>
            <a:ext cx="7531100" cy="2603500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A3A3A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Take Beagle Board-xM anywhere &amp; crank code on the go</a:t>
            </a:r>
          </a:p>
        </p:txBody>
      </p:sp>
      <p:sp>
        <p:nvSpPr>
          <p:cNvPr id="10245" name="Line 22"/>
          <p:cNvSpPr>
            <a:spLocks noChangeShapeType="1"/>
          </p:cNvSpPr>
          <p:nvPr/>
        </p:nvSpPr>
        <p:spPr bwMode="auto">
          <a:xfrm>
            <a:off x="2392363" y="5383213"/>
            <a:ext cx="14890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6" name="Text Box 30"/>
          <p:cNvSpPr txBox="1">
            <a:spLocks noChangeArrowheads="1"/>
          </p:cNvSpPr>
          <p:nvPr/>
        </p:nvSpPr>
        <p:spPr bwMode="auto">
          <a:xfrm>
            <a:off x="2590800" y="5380038"/>
            <a:ext cx="1239838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/>
              <a:t>Power </a:t>
            </a:r>
            <a:br>
              <a:rPr lang="en-US" sz="1400"/>
            </a:br>
            <a:r>
              <a:rPr lang="en-US" sz="1400"/>
              <a:t>over USB</a:t>
            </a:r>
          </a:p>
        </p:txBody>
      </p:sp>
      <p:sp>
        <p:nvSpPr>
          <p:cNvPr id="10247" name="Text Box 31"/>
          <p:cNvSpPr txBox="1">
            <a:spLocks noChangeArrowheads="1"/>
          </p:cNvSpPr>
          <p:nvPr/>
        </p:nvSpPr>
        <p:spPr bwMode="auto">
          <a:xfrm>
            <a:off x="2336800" y="4527550"/>
            <a:ext cx="9572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/>
              <a:t>Serial Port</a:t>
            </a:r>
          </a:p>
        </p:txBody>
      </p:sp>
      <p:pic>
        <p:nvPicPr>
          <p:cNvPr id="10248" name="Picture 32" descr="PICT0031 auto levels 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511300"/>
            <a:ext cx="32893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13" descr="Beagleboard 2010 r72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71888" y="4037013"/>
            <a:ext cx="235902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0" name="Freeform 14"/>
          <p:cNvSpPr>
            <a:spLocks/>
          </p:cNvSpPr>
          <p:nvPr/>
        </p:nvSpPr>
        <p:spPr bwMode="auto">
          <a:xfrm>
            <a:off x="2300288" y="4554538"/>
            <a:ext cx="1460500" cy="412750"/>
          </a:xfrm>
          <a:custGeom>
            <a:avLst/>
            <a:gdLst>
              <a:gd name="T0" fmla="*/ 1460500 w 920"/>
              <a:gd name="T1" fmla="*/ 0 h 260"/>
              <a:gd name="T2" fmla="*/ 958850 w 920"/>
              <a:gd name="T3" fmla="*/ 0 h 260"/>
              <a:gd name="T4" fmla="*/ 958850 w 920"/>
              <a:gd name="T5" fmla="*/ 412750 h 260"/>
              <a:gd name="T6" fmla="*/ 0 w 920"/>
              <a:gd name="T7" fmla="*/ 412750 h 260"/>
              <a:gd name="T8" fmla="*/ 0 60000 65536"/>
              <a:gd name="T9" fmla="*/ 0 60000 65536"/>
              <a:gd name="T10" fmla="*/ 0 60000 65536"/>
              <a:gd name="T11" fmla="*/ 0 60000 65536"/>
              <a:gd name="T12" fmla="*/ 0 w 920"/>
              <a:gd name="T13" fmla="*/ 0 h 260"/>
              <a:gd name="T14" fmla="*/ 920 w 920"/>
              <a:gd name="T15" fmla="*/ 260 h 2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0" h="260">
                <a:moveTo>
                  <a:pt x="920" y="0"/>
                </a:moveTo>
                <a:lnTo>
                  <a:pt x="604" y="0"/>
                </a:lnTo>
                <a:lnTo>
                  <a:pt x="604" y="260"/>
                </a:lnTo>
                <a:lnTo>
                  <a:pt x="0" y="26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51" name="Picture 33" descr="Beagleboard p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57598">
            <a:off x="971550" y="4097338"/>
            <a:ext cx="1881188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347663" y="903288"/>
            <a:ext cx="4192587" cy="4903787"/>
            <a:chOff x="219" y="569"/>
            <a:chExt cx="2641" cy="3089"/>
          </a:xfrm>
        </p:grpSpPr>
        <p:sp>
          <p:nvSpPr>
            <p:cNvPr id="11274" name="Rectangle 38"/>
            <p:cNvSpPr>
              <a:spLocks noChangeArrowheads="1"/>
            </p:cNvSpPr>
            <p:nvPr/>
          </p:nvSpPr>
          <p:spPr bwMode="auto">
            <a:xfrm>
              <a:off x="219" y="569"/>
              <a:ext cx="2641" cy="3089"/>
            </a:xfrm>
            <a:prstGeom prst="rect">
              <a:avLst/>
            </a:prstGeom>
            <a:gradFill rotWithShape="1">
              <a:gsLst>
                <a:gs pos="0">
                  <a:srgbClr val="EAEAEA"/>
                </a:gs>
                <a:gs pos="100000">
                  <a:srgbClr val="A3A3A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5" name="Rectangle 21"/>
            <p:cNvSpPr>
              <a:spLocks noChangeArrowheads="1"/>
            </p:cNvSpPr>
            <p:nvPr/>
          </p:nvSpPr>
          <p:spPr bwMode="auto">
            <a:xfrm>
              <a:off x="1619" y="1676"/>
              <a:ext cx="35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USB</a:t>
              </a:r>
            </a:p>
          </p:txBody>
        </p:sp>
        <p:sp>
          <p:nvSpPr>
            <p:cNvPr id="11276" name="Down Arrow 46"/>
            <p:cNvSpPr>
              <a:spLocks noChangeArrowheads="1"/>
            </p:cNvSpPr>
            <p:nvPr/>
          </p:nvSpPr>
          <p:spPr bwMode="auto">
            <a:xfrm>
              <a:off x="1671" y="2361"/>
              <a:ext cx="218" cy="82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eaVert"/>
            <a:lstStyle/>
            <a:p>
              <a:pPr eaLnBrk="0" hangingPunct="0"/>
              <a:endParaRPr lang="en-US" sz="1800" b="0"/>
            </a:p>
          </p:txBody>
        </p:sp>
        <p:pic>
          <p:nvPicPr>
            <p:cNvPr id="11277" name="Picture 27" descr="sd-memory-card cop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0800000">
              <a:off x="1670" y="2092"/>
              <a:ext cx="216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8" name="TextBox 44"/>
            <p:cNvSpPr txBox="1">
              <a:spLocks noChangeArrowheads="1"/>
            </p:cNvSpPr>
            <p:nvPr/>
          </p:nvSpPr>
          <p:spPr bwMode="auto">
            <a:xfrm>
              <a:off x="1590" y="2129"/>
              <a:ext cx="38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800">
                  <a:solidFill>
                    <a:schemeClr val="bg1"/>
                  </a:solidFill>
                </a:rPr>
                <a:t>SD</a:t>
              </a:r>
              <a:br>
                <a:rPr lang="en-US" sz="800">
                  <a:solidFill>
                    <a:schemeClr val="bg1"/>
                  </a:solidFill>
                </a:rPr>
              </a:br>
              <a:r>
                <a:rPr lang="en-US" sz="800">
                  <a:solidFill>
                    <a:schemeClr val="bg1"/>
                  </a:solidFill>
                </a:rPr>
                <a:t>2GB</a:t>
              </a:r>
            </a:p>
          </p:txBody>
        </p:sp>
        <p:sp>
          <p:nvSpPr>
            <p:cNvPr id="11279" name="Rectangle 30"/>
            <p:cNvSpPr>
              <a:spLocks noChangeArrowheads="1"/>
            </p:cNvSpPr>
            <p:nvPr/>
          </p:nvSpPr>
          <p:spPr bwMode="auto">
            <a:xfrm>
              <a:off x="740" y="2802"/>
              <a:ext cx="100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/>
                <a:t>Stereo out</a:t>
              </a:r>
            </a:p>
          </p:txBody>
        </p:sp>
        <p:sp>
          <p:nvSpPr>
            <p:cNvPr id="11280" name="Rectangle 32"/>
            <p:cNvSpPr>
              <a:spLocks noChangeArrowheads="1"/>
            </p:cNvSpPr>
            <p:nvPr/>
          </p:nvSpPr>
          <p:spPr bwMode="auto">
            <a:xfrm>
              <a:off x="2020" y="1747"/>
              <a:ext cx="7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Power</a:t>
              </a:r>
            </a:p>
          </p:txBody>
        </p:sp>
        <p:grpSp>
          <p:nvGrpSpPr>
            <p:cNvPr id="3" name="Group 33"/>
            <p:cNvGrpSpPr>
              <a:grpSpLocks/>
            </p:cNvGrpSpPr>
            <p:nvPr/>
          </p:nvGrpSpPr>
          <p:grpSpPr bwMode="auto">
            <a:xfrm>
              <a:off x="2028" y="1914"/>
              <a:ext cx="131" cy="534"/>
              <a:chOff x="660" y="2242"/>
              <a:chExt cx="131" cy="534"/>
            </a:xfrm>
          </p:grpSpPr>
          <p:sp>
            <p:nvSpPr>
              <p:cNvPr id="11292" name="Line 31"/>
              <p:cNvSpPr>
                <a:spLocks noChangeShapeType="1"/>
              </p:cNvSpPr>
              <p:nvPr/>
            </p:nvSpPr>
            <p:spPr bwMode="auto">
              <a:xfrm flipV="1">
                <a:off x="713" y="2461"/>
                <a:ext cx="6" cy="31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1293" name="Picture 33" descr="USB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8898" t="-7378"/>
              <a:stretch>
                <a:fillRect/>
              </a:stretch>
            </p:blipFill>
            <p:spPr bwMode="auto">
              <a:xfrm rot="-5400000">
                <a:off x="571" y="2331"/>
                <a:ext cx="309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1282" name="Picture 30" descr="Beagleboard 2010 r72 rotate 3 copy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00" y="2409"/>
              <a:ext cx="963" cy="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83" name="Line 31"/>
            <p:cNvSpPr>
              <a:spLocks noChangeShapeType="1"/>
            </p:cNvSpPr>
            <p:nvPr/>
          </p:nvSpPr>
          <p:spPr bwMode="auto">
            <a:xfrm flipV="1">
              <a:off x="1962" y="1598"/>
              <a:ext cx="8" cy="8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4" name="Rectangle 13"/>
            <p:cNvSpPr>
              <a:spLocks noChangeArrowheads="1"/>
            </p:cNvSpPr>
            <p:nvPr/>
          </p:nvSpPr>
          <p:spPr bwMode="auto">
            <a:xfrm>
              <a:off x="1520" y="936"/>
              <a:ext cx="890" cy="692"/>
            </a:xfrm>
            <a:prstGeom prst="rect">
              <a:avLst/>
            </a:prstGeom>
            <a:gradFill rotWithShape="1">
              <a:gsLst>
                <a:gs pos="0">
                  <a:srgbClr val="0F2E1F"/>
                </a:gs>
                <a:gs pos="50000">
                  <a:srgbClr val="2C8458"/>
                </a:gs>
                <a:gs pos="100000">
                  <a:srgbClr val="0F2E1F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17"/>
            <p:cNvGrpSpPr>
              <a:grpSpLocks/>
            </p:cNvGrpSpPr>
            <p:nvPr/>
          </p:nvGrpSpPr>
          <p:grpSpPr bwMode="auto">
            <a:xfrm>
              <a:off x="2395" y="733"/>
              <a:ext cx="120" cy="598"/>
              <a:chOff x="2457" y="930"/>
              <a:chExt cx="120" cy="598"/>
            </a:xfrm>
          </p:grpSpPr>
          <p:sp>
            <p:nvSpPr>
              <p:cNvPr id="11289" name="Rectangle 14"/>
              <p:cNvSpPr>
                <a:spLocks noChangeArrowheads="1"/>
              </p:cNvSpPr>
              <p:nvPr/>
            </p:nvSpPr>
            <p:spPr bwMode="auto">
              <a:xfrm>
                <a:off x="2457" y="1423"/>
                <a:ext cx="115" cy="105"/>
              </a:xfrm>
              <a:prstGeom prst="rect">
                <a:avLst/>
              </a:prstGeom>
              <a:gradFill rotWithShape="1">
                <a:gsLst>
                  <a:gs pos="0">
                    <a:srgbClr val="141414"/>
                  </a:gs>
                  <a:gs pos="50000">
                    <a:srgbClr val="808080"/>
                  </a:gs>
                  <a:gs pos="100000">
                    <a:srgbClr val="141414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79" name="Rectangle 15"/>
              <p:cNvSpPr>
                <a:spLocks noChangeArrowheads="1"/>
              </p:cNvSpPr>
              <p:nvPr/>
            </p:nvSpPr>
            <p:spPr bwMode="auto">
              <a:xfrm>
                <a:off x="2530" y="956"/>
                <a:ext cx="47" cy="470"/>
              </a:xfrm>
              <a:prstGeom prst="rect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480" name="Oval 16"/>
              <p:cNvSpPr>
                <a:spLocks noChangeArrowheads="1"/>
              </p:cNvSpPr>
              <p:nvPr/>
            </p:nvSpPr>
            <p:spPr bwMode="auto">
              <a:xfrm>
                <a:off x="2531" y="930"/>
                <a:ext cx="46" cy="5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1286" name="Text Box 18"/>
            <p:cNvSpPr txBox="1">
              <a:spLocks noChangeArrowheads="1"/>
            </p:cNvSpPr>
            <p:nvPr/>
          </p:nvSpPr>
          <p:spPr bwMode="auto">
            <a:xfrm>
              <a:off x="1505" y="931"/>
              <a:ext cx="5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bg1"/>
                  </a:solidFill>
                </a:rPr>
                <a:t>USRP</a:t>
              </a:r>
            </a:p>
          </p:txBody>
        </p:sp>
        <p:sp>
          <p:nvSpPr>
            <p:cNvPr id="11287" name="Freeform 36"/>
            <p:cNvSpPr>
              <a:spLocks/>
            </p:cNvSpPr>
            <p:nvPr/>
          </p:nvSpPr>
          <p:spPr bwMode="auto">
            <a:xfrm>
              <a:off x="979" y="2083"/>
              <a:ext cx="663" cy="720"/>
            </a:xfrm>
            <a:custGeom>
              <a:avLst/>
              <a:gdLst>
                <a:gd name="T0" fmla="*/ 663 w 663"/>
                <a:gd name="T1" fmla="*/ 720 h 720"/>
                <a:gd name="T2" fmla="*/ 0 w 663"/>
                <a:gd name="T3" fmla="*/ 720 h 720"/>
                <a:gd name="T4" fmla="*/ 0 w 663"/>
                <a:gd name="T5" fmla="*/ 0 h 720"/>
                <a:gd name="T6" fmla="*/ 0 60000 65536"/>
                <a:gd name="T7" fmla="*/ 0 60000 65536"/>
                <a:gd name="T8" fmla="*/ 0 60000 65536"/>
                <a:gd name="T9" fmla="*/ 0 w 663"/>
                <a:gd name="T10" fmla="*/ 0 h 720"/>
                <a:gd name="T11" fmla="*/ 663 w 663"/>
                <a:gd name="T12" fmla="*/ 720 h 7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63" h="720">
                  <a:moveTo>
                    <a:pt x="663" y="720"/>
                  </a:moveTo>
                  <a:lnTo>
                    <a:pt x="0" y="72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1288" name="Picture 28" descr="speakers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5" y="1788"/>
              <a:ext cx="1126" cy="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267" name="Slide Number Placeholder 3"/>
          <p:cNvSpPr txBox="1">
            <a:spLocks noGrp="1"/>
          </p:cNvSpPr>
          <p:nvPr/>
        </p:nvSpPr>
        <p:spPr bwMode="auto">
          <a:xfrm>
            <a:off x="6967538" y="6651625"/>
            <a:ext cx="21336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EB59390-2BD8-484D-91A2-C3E0A660CDCB}" type="slidenum">
              <a:rPr lang="en-US" sz="800" b="0"/>
              <a:pPr algn="r"/>
              <a:t>15</a:t>
            </a:fld>
            <a:endParaRPr lang="en-US" sz="800" b="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2900" y="133350"/>
            <a:ext cx="8458200" cy="804863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75000"/>
              </a:lnSpc>
            </a:pPr>
            <a:r>
              <a:rPr lang="en-US" smtClean="0"/>
              <a:t>Expand your Beagle Board-xM</a:t>
            </a:r>
          </a:p>
        </p:txBody>
      </p:sp>
      <p:pic>
        <p:nvPicPr>
          <p:cNvPr id="11269" name="Picture 34" descr="2439256116_c336c53b44"/>
          <p:cNvPicPr>
            <a:picLocks noChangeAspect="1" noChangeArrowheads="1"/>
          </p:cNvPicPr>
          <p:nvPr/>
        </p:nvPicPr>
        <p:blipFill>
          <a:blip r:embed="rId7" cstate="print"/>
          <a:srcRect t="5028" r="8894"/>
          <a:stretch>
            <a:fillRect/>
          </a:stretch>
        </p:blipFill>
        <p:spPr bwMode="auto">
          <a:xfrm>
            <a:off x="4246563" y="4551363"/>
            <a:ext cx="2506662" cy="19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 Box 11"/>
          <p:cNvSpPr txBox="1">
            <a:spLocks noChangeArrowheads="1"/>
          </p:cNvSpPr>
          <p:nvPr/>
        </p:nvSpPr>
        <p:spPr bwMode="auto">
          <a:xfrm>
            <a:off x="5094288" y="6467475"/>
            <a:ext cx="19256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0"/>
              <a:t>Photo by Philip Balister</a:t>
            </a:r>
          </a:p>
        </p:txBody>
      </p:sp>
      <p:pic>
        <p:nvPicPr>
          <p:cNvPr id="11271" name="Picture 27" descr="ss_2009_25172125 media room sm"/>
          <p:cNvPicPr>
            <a:picLocks noChangeAspect="1" noChangeArrowheads="1"/>
          </p:cNvPicPr>
          <p:nvPr/>
        </p:nvPicPr>
        <p:blipFill>
          <a:blip r:embed="rId8" cstate="print"/>
          <a:srcRect b="13922"/>
          <a:stretch>
            <a:fillRect/>
          </a:stretch>
        </p:blipFill>
        <p:spPr bwMode="auto">
          <a:xfrm>
            <a:off x="4995863" y="2328863"/>
            <a:ext cx="3046412" cy="200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Text Box 28"/>
          <p:cNvSpPr txBox="1">
            <a:spLocks noChangeArrowheads="1"/>
          </p:cNvSpPr>
          <p:nvPr/>
        </p:nvSpPr>
        <p:spPr bwMode="auto">
          <a:xfrm>
            <a:off x="4919663" y="1135063"/>
            <a:ext cx="390842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sz="2400">
                <a:solidFill>
                  <a:srgbClr val="FF0000"/>
                </a:solidFill>
              </a:rPr>
              <a:t>Turn innovations into mass-produced products to share with the world</a:t>
            </a:r>
          </a:p>
        </p:txBody>
      </p:sp>
      <p:pic>
        <p:nvPicPr>
          <p:cNvPr id="11273" name="Picture 29" descr="iS_2009_3082292XS sm Robot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15125" y="3667125"/>
            <a:ext cx="2122488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3810000" y="1828800"/>
            <a:ext cx="5123688" cy="4800600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/>
              <a:t>Over 150 registered projects on </a:t>
            </a:r>
            <a:r>
              <a:rPr lang="en-US" dirty="0" smtClean="0">
                <a:hlinkClick r:id="rId3"/>
              </a:rPr>
              <a:t>http://beagleboard.org/project</a:t>
            </a:r>
            <a:r>
              <a:rPr lang="en-US" dirty="0" smtClean="0"/>
              <a:t>  and hundreds of development activities on-going…</a:t>
            </a:r>
          </a:p>
          <a:p>
            <a:r>
              <a:rPr lang="en-US" dirty="0" smtClean="0"/>
              <a:t>Firefox</a:t>
            </a:r>
          </a:p>
          <a:p>
            <a:r>
              <a:rPr lang="en-US" dirty="0" smtClean="0"/>
              <a:t>Ubuntu 10.04</a:t>
            </a:r>
          </a:p>
          <a:p>
            <a:r>
              <a:rPr lang="en-US" dirty="0" smtClean="0"/>
              <a:t>Android</a:t>
            </a:r>
          </a:p>
          <a:p>
            <a:r>
              <a:rPr lang="en-US" dirty="0" smtClean="0"/>
              <a:t>Gnome</a:t>
            </a:r>
          </a:p>
          <a:p>
            <a:r>
              <a:rPr lang="en-US" dirty="0" smtClean="0"/>
              <a:t>Angstrom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Distribution</a:t>
            </a:r>
            <a:endParaRPr lang="en-US" dirty="0" smtClean="0"/>
          </a:p>
          <a:p>
            <a:r>
              <a:rPr lang="en-US" dirty="0" smtClean="0"/>
              <a:t>Gentoo</a:t>
            </a:r>
          </a:p>
          <a:p>
            <a:r>
              <a:rPr lang="en-US" dirty="0" smtClean="0"/>
              <a:t>WinCE</a:t>
            </a:r>
          </a:p>
          <a:p>
            <a:r>
              <a:rPr lang="en-US" dirty="0" smtClean="0"/>
              <a:t>QNX</a:t>
            </a:r>
          </a:p>
          <a:p>
            <a:r>
              <a:rPr lang="en-US" dirty="0" smtClean="0"/>
              <a:t>Flash</a:t>
            </a:r>
          </a:p>
          <a:p>
            <a:r>
              <a:rPr lang="en-US" dirty="0" smtClean="0"/>
              <a:t>TimeSys </a:t>
            </a:r>
            <a:r>
              <a:rPr lang="en-US" dirty="0" err="1" smtClean="0"/>
              <a:t>LinuxLink</a:t>
            </a:r>
            <a:endParaRPr lang="en-US" dirty="0" smtClean="0"/>
          </a:p>
          <a:p>
            <a:r>
              <a:rPr lang="en-US" dirty="0" smtClean="0"/>
              <a:t>MontaVista MVL6 and </a:t>
            </a:r>
            <a:r>
              <a:rPr lang="en-US" dirty="0" err="1" smtClean="0"/>
              <a:t>Montabello</a:t>
            </a:r>
            <a:endParaRPr lang="en-US" dirty="0" smtClean="0"/>
          </a:p>
          <a:p>
            <a:r>
              <a:rPr lang="en-US" dirty="0" smtClean="0"/>
              <a:t>RidgeRun </a:t>
            </a:r>
            <a:r>
              <a:rPr lang="en-US" dirty="0" smtClean="0"/>
              <a:t>SDK</a:t>
            </a:r>
          </a:p>
          <a:p>
            <a:r>
              <a:rPr lang="en-US" dirty="0" smtClean="0"/>
              <a:t>ARM DS-5 and ALIP</a:t>
            </a:r>
          </a:p>
          <a:p>
            <a:r>
              <a:rPr lang="en-US" dirty="0" err="1" smtClean="0"/>
              <a:t>Halcon</a:t>
            </a:r>
            <a:r>
              <a:rPr lang="en-US" dirty="0" smtClean="0"/>
              <a:t> machine vision</a:t>
            </a:r>
          </a:p>
          <a:p>
            <a:r>
              <a:rPr lang="en-US" dirty="0" smtClean="0"/>
              <a:t>BeagleBoard video wall (&gt;1080p video)</a:t>
            </a:r>
          </a:p>
          <a:p>
            <a:r>
              <a:rPr lang="en-US" dirty="0" smtClean="0"/>
              <a:t>…</a:t>
            </a:r>
          </a:p>
          <a:p>
            <a:endParaRPr lang="en-US" dirty="0"/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6211888" y="2451100"/>
            <a:ext cx="2779712" cy="22733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b"/>
          <a:lstStyle/>
          <a:p>
            <a:pPr algn="ctr"/>
            <a:r>
              <a:rPr lang="en-US" sz="1200" dirty="0" err="1" smtClean="0"/>
              <a:t>OpenCV</a:t>
            </a:r>
            <a:endParaRPr lang="en-US" sz="1200" dirty="0"/>
          </a:p>
        </p:txBody>
      </p:sp>
      <p:sp>
        <p:nvSpPr>
          <p:cNvPr id="5122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Open source, do-it-yourself, and pro developers embracing the BeagleBoard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752475" y="1717675"/>
            <a:ext cx="2779712" cy="2273300"/>
            <a:chOff x="654908" y="1272746"/>
            <a:chExt cx="2780270" cy="2273643"/>
          </a:xfrm>
        </p:grpSpPr>
        <p:sp>
          <p:nvSpPr>
            <p:cNvPr id="5128" name="Rectangle 16"/>
            <p:cNvSpPr>
              <a:spLocks noChangeArrowheads="1"/>
            </p:cNvSpPr>
            <p:nvPr/>
          </p:nvSpPr>
          <p:spPr bwMode="auto">
            <a:xfrm>
              <a:off x="654908" y="1272746"/>
              <a:ext cx="2780270" cy="227364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b"/>
            <a:lstStyle/>
            <a:p>
              <a:pPr algn="ctr"/>
              <a:r>
                <a:rPr lang="en-US" sz="1200"/>
                <a:t>FFmpeg BeagleBoard Video Wall</a:t>
              </a:r>
            </a:p>
          </p:txBody>
        </p:sp>
        <p:pic>
          <p:nvPicPr>
            <p:cNvPr id="5129" name="Picture 16"/>
            <p:cNvPicPr>
              <a:picLocks noChangeAspect="1" noChangeArrowheads="1"/>
            </p:cNvPicPr>
            <p:nvPr/>
          </p:nvPicPr>
          <p:blipFill>
            <a:blip r:embed="rId4" cstate="print"/>
            <a:srcRect l="25281" t="17216" r="46806" b="39784"/>
            <a:stretch>
              <a:fillRect/>
            </a:stretch>
          </p:blipFill>
          <p:spPr bwMode="auto">
            <a:xfrm>
              <a:off x="837183" y="1421909"/>
              <a:ext cx="2389071" cy="1850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652462" y="4303713"/>
            <a:ext cx="2928938" cy="2097087"/>
            <a:chOff x="3175686" y="4081849"/>
            <a:chExt cx="3237471" cy="2273643"/>
          </a:xfrm>
        </p:grpSpPr>
        <p:sp>
          <p:nvSpPr>
            <p:cNvPr id="5126" name="Rectangle 20"/>
            <p:cNvSpPr>
              <a:spLocks noChangeArrowheads="1"/>
            </p:cNvSpPr>
            <p:nvPr/>
          </p:nvSpPr>
          <p:spPr bwMode="auto">
            <a:xfrm>
              <a:off x="3175686" y="4081849"/>
              <a:ext cx="3237471" cy="227364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b"/>
            <a:lstStyle/>
            <a:p>
              <a:pPr algn="ctr"/>
              <a:r>
                <a:rPr lang="en-US" sz="1200"/>
                <a:t>ARM DS-5 for the BeagleBoard</a:t>
              </a:r>
            </a:p>
          </p:txBody>
        </p:sp>
        <p:pic>
          <p:nvPicPr>
            <p:cNvPr id="5127" name="Picture 17"/>
            <p:cNvPicPr>
              <a:picLocks noChangeAspect="1" noChangeArrowheads="1"/>
            </p:cNvPicPr>
            <p:nvPr/>
          </p:nvPicPr>
          <p:blipFill>
            <a:blip r:embed="rId5" cstate="print"/>
            <a:srcRect l="16199" t="16933" r="38857" b="32867"/>
            <a:stretch>
              <a:fillRect/>
            </a:stretch>
          </p:blipFill>
          <p:spPr bwMode="auto">
            <a:xfrm>
              <a:off x="3311610" y="4312820"/>
              <a:ext cx="3015050" cy="1693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2603500"/>
            <a:ext cx="2438400" cy="182880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ubtitle 7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969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setup</a:t>
            </a:r>
          </a:p>
        </p:txBody>
      </p:sp>
      <p:pic>
        <p:nvPicPr>
          <p:cNvPr id="29700" name="Picture 28" descr="beagle-board-character [Converted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76500"/>
            <a:ext cx="25114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Rectangle 38"/>
          <p:cNvSpPr>
            <a:spLocks noChangeArrowheads="1"/>
          </p:cNvSpPr>
          <p:nvPr/>
        </p:nvSpPr>
        <p:spPr bwMode="auto">
          <a:xfrm>
            <a:off x="1447800" y="2971800"/>
            <a:ext cx="2819400" cy="2209800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A3A3A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Equipment at ESC Chicago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idx="1"/>
          </p:nvPr>
        </p:nvSpPr>
        <p:spPr>
          <a:xfrm>
            <a:off x="5334000" y="1981200"/>
            <a:ext cx="3581400" cy="3733800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US" dirty="0" smtClean="0"/>
              <a:t>For you to keep</a:t>
            </a:r>
          </a:p>
          <a:p>
            <a:pPr lvl="1">
              <a:defRPr/>
            </a:pPr>
            <a:r>
              <a:rPr lang="en-US" dirty="0" smtClean="0"/>
              <a:t>BeagleBoard xM Rev A</a:t>
            </a:r>
          </a:p>
          <a:p>
            <a:pPr lvl="1">
              <a:defRPr/>
            </a:pPr>
            <a:r>
              <a:rPr lang="en-US" dirty="0" smtClean="0"/>
              <a:t>microSD card </a:t>
            </a:r>
          </a:p>
          <a:p>
            <a:pPr lvl="2">
              <a:defRPr/>
            </a:pPr>
            <a:r>
              <a:rPr lang="en-US" dirty="0" smtClean="0"/>
              <a:t>Content for each class</a:t>
            </a:r>
          </a:p>
          <a:p>
            <a:pPr lvl="1">
              <a:defRPr/>
            </a:pPr>
            <a:r>
              <a:rPr lang="en-US" dirty="0" smtClean="0"/>
              <a:t>USB-to-serial adapter</a:t>
            </a:r>
          </a:p>
          <a:p>
            <a:pPr lvl="1">
              <a:defRPr/>
            </a:pPr>
            <a:r>
              <a:rPr lang="en-US" dirty="0" smtClean="0"/>
              <a:t>5V power adapter</a:t>
            </a:r>
          </a:p>
          <a:p>
            <a:pPr>
              <a:defRPr/>
            </a:pPr>
            <a:r>
              <a:rPr lang="en-US" dirty="0" smtClean="0"/>
              <a:t>For </a:t>
            </a:r>
            <a:r>
              <a:rPr lang="en-US" dirty="0" smtClean="0"/>
              <a:t>use </a:t>
            </a:r>
            <a:r>
              <a:rPr lang="en-US" dirty="0" smtClean="0"/>
              <a:t>in the labs</a:t>
            </a:r>
          </a:p>
          <a:p>
            <a:pPr lvl="1">
              <a:defRPr/>
            </a:pPr>
            <a:r>
              <a:rPr lang="en-US" dirty="0" smtClean="0"/>
              <a:t>DVI-D monitor and cable</a:t>
            </a:r>
          </a:p>
          <a:p>
            <a:pPr lvl="1">
              <a:defRPr/>
            </a:pPr>
            <a:r>
              <a:rPr lang="en-US" dirty="0" smtClean="0"/>
              <a:t>USB keyboard and mouse</a:t>
            </a:r>
          </a:p>
          <a:p>
            <a:pPr>
              <a:defRPr/>
            </a:pPr>
            <a:endParaRPr lang="en-US" dirty="0" smtClean="0"/>
          </a:p>
        </p:txBody>
      </p:sp>
      <p:sp>
        <p:nvSpPr>
          <p:cNvPr id="3072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84DE6290-6DA8-4685-BAD7-9E5BF779AB55}" type="slidenum">
              <a:rPr lang="en-US" smtClean="0"/>
              <a:pPr/>
              <a:t>18</a:t>
            </a:fld>
            <a:endParaRPr lang="en-US" smtClean="0"/>
          </a:p>
        </p:txBody>
      </p:sp>
      <p:pic>
        <p:nvPicPr>
          <p:cNvPr id="30727" name="Picture 27" descr="sd-memory-card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4549900"/>
            <a:ext cx="230422" cy="174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7" name="TextBox 44"/>
          <p:cNvSpPr txBox="1">
            <a:spLocks noChangeArrowheads="1"/>
          </p:cNvSpPr>
          <p:nvPr/>
        </p:nvSpPr>
        <p:spPr bwMode="auto">
          <a:xfrm>
            <a:off x="2362200" y="4508956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800" dirty="0" err="1" smtClean="0">
                <a:solidFill>
                  <a:schemeClr val="bg1"/>
                </a:solidFill>
                <a:latin typeface="+mj-lt"/>
              </a:rPr>
              <a:t>uSD</a:t>
            </a:r>
            <a:endParaRPr lang="en-US" sz="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8383" name="Rectangle 36"/>
          <p:cNvSpPr>
            <a:spLocks noChangeArrowheads="1"/>
          </p:cNvSpPr>
          <p:nvPr/>
        </p:nvSpPr>
        <p:spPr bwMode="auto">
          <a:xfrm>
            <a:off x="4476750" y="3286125"/>
            <a:ext cx="781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latin typeface="+mj-lt"/>
              </a:rPr>
              <a:t>DVI-D</a:t>
            </a:r>
            <a:br>
              <a:rPr lang="en-US" sz="1400" dirty="0">
                <a:latin typeface="+mj-lt"/>
              </a:rPr>
            </a:br>
            <a:r>
              <a:rPr lang="en-US" sz="1400" dirty="0">
                <a:latin typeface="+mj-lt"/>
              </a:rPr>
              <a:t>Monitor</a:t>
            </a:r>
          </a:p>
        </p:txBody>
      </p:sp>
      <p:cxnSp>
        <p:nvCxnSpPr>
          <p:cNvPr id="58386" name="Straight Connector 54"/>
          <p:cNvCxnSpPr>
            <a:cxnSpLocks noChangeShapeType="1"/>
          </p:cNvCxnSpPr>
          <p:nvPr/>
        </p:nvCxnSpPr>
        <p:spPr bwMode="auto">
          <a:xfrm rot="5400000">
            <a:off x="3163888" y="3771900"/>
            <a:ext cx="2513012" cy="1588"/>
          </a:xfrm>
          <a:prstGeom prst="line">
            <a:avLst/>
          </a:prstGeom>
          <a:noFill/>
          <a:ln w="25400" algn="ctr">
            <a:solidFill>
              <a:schemeClr val="accent4">
                <a:lumMod val="10000"/>
              </a:schemeClr>
            </a:solidFill>
            <a:round/>
            <a:headEnd/>
            <a:tailEnd/>
          </a:ln>
        </p:spPr>
      </p:cxnSp>
      <p:cxnSp>
        <p:nvCxnSpPr>
          <p:cNvPr id="58387" name="Straight Connector 56"/>
          <p:cNvCxnSpPr>
            <a:cxnSpLocks noChangeShapeType="1"/>
          </p:cNvCxnSpPr>
          <p:nvPr/>
        </p:nvCxnSpPr>
        <p:spPr bwMode="auto">
          <a:xfrm>
            <a:off x="3733800" y="5029200"/>
            <a:ext cx="685800" cy="0"/>
          </a:xfrm>
          <a:prstGeom prst="line">
            <a:avLst/>
          </a:prstGeom>
          <a:noFill/>
          <a:ln w="25400" algn="ctr">
            <a:solidFill>
              <a:schemeClr val="accent4">
                <a:lumMod val="10000"/>
              </a:schemeClr>
            </a:solidFill>
            <a:round/>
            <a:headEnd/>
            <a:tailEnd/>
          </a:ln>
        </p:spPr>
      </p:cxnSp>
      <p:sp>
        <p:nvSpPr>
          <p:cNvPr id="58389" name="Rectangle 57"/>
          <p:cNvSpPr>
            <a:spLocks noChangeArrowheads="1"/>
          </p:cNvSpPr>
          <p:nvPr/>
        </p:nvSpPr>
        <p:spPr bwMode="auto">
          <a:xfrm>
            <a:off x="1371600" y="5562600"/>
            <a:ext cx="44196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800" dirty="0">
                <a:latin typeface="+mj-lt"/>
              </a:rPr>
              <a:t>Desktop Computer Configuration</a:t>
            </a:r>
          </a:p>
        </p:txBody>
      </p:sp>
      <p:cxnSp>
        <p:nvCxnSpPr>
          <p:cNvPr id="34" name="Straight Connector 56"/>
          <p:cNvCxnSpPr>
            <a:cxnSpLocks noChangeShapeType="1"/>
          </p:cNvCxnSpPr>
          <p:nvPr/>
        </p:nvCxnSpPr>
        <p:spPr bwMode="auto">
          <a:xfrm>
            <a:off x="2667000" y="2513012"/>
            <a:ext cx="838200" cy="1588"/>
          </a:xfrm>
          <a:prstGeom prst="line">
            <a:avLst/>
          </a:prstGeom>
          <a:noFill/>
          <a:ln w="25400" algn="ctr">
            <a:solidFill>
              <a:schemeClr val="accent4">
                <a:lumMod val="10000"/>
              </a:schemeClr>
            </a:solidFill>
            <a:round/>
            <a:headEnd/>
            <a:tailEnd/>
          </a:ln>
        </p:spPr>
      </p:cxnSp>
      <p:cxnSp>
        <p:nvCxnSpPr>
          <p:cNvPr id="36" name="Straight Connector 54"/>
          <p:cNvCxnSpPr>
            <a:cxnSpLocks noChangeShapeType="1"/>
          </p:cNvCxnSpPr>
          <p:nvPr/>
        </p:nvCxnSpPr>
        <p:spPr bwMode="auto">
          <a:xfrm rot="5400000">
            <a:off x="3047205" y="2742406"/>
            <a:ext cx="1524000" cy="1588"/>
          </a:xfrm>
          <a:prstGeom prst="line">
            <a:avLst/>
          </a:prstGeom>
          <a:noFill/>
          <a:ln w="25400" algn="ctr">
            <a:solidFill>
              <a:schemeClr val="accent4">
                <a:lumMod val="10000"/>
              </a:schemeClr>
            </a:solidFill>
            <a:round/>
            <a:headEnd/>
            <a:tailEnd/>
          </a:ln>
        </p:spPr>
      </p:cxnSp>
      <p:grpSp>
        <p:nvGrpSpPr>
          <p:cNvPr id="29" name="Group 28"/>
          <p:cNvGrpSpPr/>
          <p:nvPr/>
        </p:nvGrpSpPr>
        <p:grpSpPr>
          <a:xfrm rot="5400000">
            <a:off x="1789748" y="3068002"/>
            <a:ext cx="781050" cy="1160145"/>
            <a:chOff x="1752600" y="4173855"/>
            <a:chExt cx="781050" cy="1160145"/>
          </a:xfrm>
        </p:grpSpPr>
        <p:sp>
          <p:nvSpPr>
            <p:cNvPr id="58378" name="Freeform 37"/>
            <p:cNvSpPr>
              <a:spLocks/>
            </p:cNvSpPr>
            <p:nvPr/>
          </p:nvSpPr>
          <p:spPr bwMode="auto">
            <a:xfrm>
              <a:off x="1981200" y="4953000"/>
              <a:ext cx="228600" cy="381000"/>
            </a:xfrm>
            <a:custGeom>
              <a:avLst/>
              <a:gdLst>
                <a:gd name="T0" fmla="*/ 2147483647 w 1836"/>
                <a:gd name="T1" fmla="*/ 2147483647 h 195"/>
                <a:gd name="T2" fmla="*/ 2147483647 w 1836"/>
                <a:gd name="T3" fmla="*/ 2147483647 h 195"/>
                <a:gd name="T4" fmla="*/ 0 w 1836"/>
                <a:gd name="T5" fmla="*/ 2147483647 h 195"/>
                <a:gd name="T6" fmla="*/ 0 w 1836"/>
                <a:gd name="T7" fmla="*/ 0 h 1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36"/>
                <a:gd name="T13" fmla="*/ 0 h 195"/>
                <a:gd name="T14" fmla="*/ 1836 w 1836"/>
                <a:gd name="T15" fmla="*/ 195 h 1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36" h="195">
                  <a:moveTo>
                    <a:pt x="1836" y="88"/>
                  </a:moveTo>
                  <a:lnTo>
                    <a:pt x="1836" y="195"/>
                  </a:lnTo>
                  <a:lnTo>
                    <a:pt x="0" y="195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30743" name="Picture 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52600" y="4419600"/>
              <a:ext cx="781050" cy="78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35" name="Picture 42" descr="USB"/>
            <p:cNvPicPr>
              <a:picLocks noChangeAspect="1" noChangeArrowheads="1"/>
            </p:cNvPicPr>
            <p:nvPr/>
          </p:nvPicPr>
          <p:blipFill>
            <a:blip r:embed="rId5" cstate="print"/>
            <a:srcRect l="-7378" b="18898"/>
            <a:stretch>
              <a:fillRect/>
            </a:stretch>
          </p:blipFill>
          <p:spPr bwMode="auto">
            <a:xfrm flipH="1">
              <a:off x="1828800" y="4173855"/>
              <a:ext cx="228600" cy="626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38" name="Picture 28" descr="C:\Documents and Settings\a0321898\My Documents\My Pictures\Microsoft Clip Organizer\j0424194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4154488" y="1785938"/>
            <a:ext cx="1027112" cy="149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Straight Connector 54"/>
          <p:cNvCxnSpPr>
            <a:cxnSpLocks noChangeShapeType="1"/>
          </p:cNvCxnSpPr>
          <p:nvPr/>
        </p:nvCxnSpPr>
        <p:spPr bwMode="auto">
          <a:xfrm rot="5400000">
            <a:off x="3620294" y="4914106"/>
            <a:ext cx="227012" cy="0"/>
          </a:xfrm>
          <a:prstGeom prst="line">
            <a:avLst/>
          </a:prstGeom>
          <a:noFill/>
          <a:ln w="25400" algn="ctr">
            <a:solidFill>
              <a:schemeClr val="accent4">
                <a:lumMod val="10000"/>
              </a:schemeClr>
            </a:solidFill>
            <a:round/>
            <a:headEnd/>
            <a:tailEnd/>
          </a:ln>
        </p:spPr>
      </p:cxnSp>
      <p:pic>
        <p:nvPicPr>
          <p:cNvPr id="30731" name="Picture 25" descr="C:\Documents and Settings\a0321898\My Documents\My Pictures\Microsoft Clip Organizer\j040215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1752600"/>
            <a:ext cx="114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2" name="Picture 33" descr="mous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0" y="2209800"/>
            <a:ext cx="4572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Straight Connector 54"/>
          <p:cNvCxnSpPr>
            <a:cxnSpLocks noChangeShapeType="1"/>
          </p:cNvCxnSpPr>
          <p:nvPr/>
        </p:nvCxnSpPr>
        <p:spPr bwMode="auto">
          <a:xfrm rot="5400000">
            <a:off x="2971800" y="3048000"/>
            <a:ext cx="1066800" cy="0"/>
          </a:xfrm>
          <a:prstGeom prst="line">
            <a:avLst/>
          </a:prstGeom>
          <a:noFill/>
          <a:ln w="25400" algn="ctr">
            <a:solidFill>
              <a:schemeClr val="accent4">
                <a:lumMod val="10000"/>
              </a:schemeClr>
            </a:solidFill>
            <a:round/>
            <a:headEnd/>
            <a:tailEnd/>
          </a:ln>
        </p:spPr>
      </p:cxnSp>
      <p:pic>
        <p:nvPicPr>
          <p:cNvPr id="24" name="Picture 35" descr="Beagleboard 2010 r72 rotate 3 copy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6200000">
            <a:off x="2590800" y="3429000"/>
            <a:ext cx="1524000" cy="1493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36250" t="16250" b="45000"/>
          <a:stretch>
            <a:fillRect/>
          </a:stretch>
        </p:blipFill>
        <p:spPr bwMode="auto">
          <a:xfrm>
            <a:off x="1524000" y="3962400"/>
            <a:ext cx="1066800" cy="648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Boot-up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1143000" y="1752600"/>
            <a:ext cx="7543800" cy="3733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Connect everything besides power</a:t>
            </a:r>
          </a:p>
          <a:p>
            <a:r>
              <a:rPr lang="en-US" dirty="0" smtClean="0"/>
              <a:t>Apply power</a:t>
            </a:r>
          </a:p>
          <a:p>
            <a:r>
              <a:rPr lang="en-US" dirty="0" smtClean="0"/>
              <a:t>“Matrix” application starts in about 45 sec</a:t>
            </a:r>
          </a:p>
          <a:p>
            <a:pPr lvl="1"/>
            <a:r>
              <a:rPr lang="en-US" dirty="0" smtClean="0"/>
              <a:t>LED USR1 (D6) gives a “heartbeat”</a:t>
            </a:r>
          </a:p>
          <a:p>
            <a:pPr lvl="1"/>
            <a:r>
              <a:rPr lang="en-US" dirty="0" smtClean="0"/>
              <a:t>Click “Exit” on the lower right</a:t>
            </a:r>
          </a:p>
          <a:p>
            <a:pPr lvl="2"/>
            <a:r>
              <a:rPr lang="en-US" dirty="0" smtClean="0"/>
              <a:t>Exits to the GNOME desktop</a:t>
            </a:r>
          </a:p>
          <a:p>
            <a:r>
              <a:rPr lang="en-US" dirty="0" smtClean="0"/>
              <a:t>To shut down: System </a:t>
            </a:r>
            <a:r>
              <a:rPr lang="en-US" dirty="0" smtClean="0">
                <a:sym typeface="Wingdings" pitchFamily="2" charset="2"/>
              </a:rPr>
              <a:t> Shutdown</a:t>
            </a:r>
            <a:endParaRPr 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DF6CF358-3F5A-4569-95C8-0737AC938C78}" type="slidenum">
              <a:rPr lang="en-US" smtClean="0"/>
              <a:pPr/>
              <a:t>19</a:t>
            </a:fld>
            <a:r>
              <a:rPr 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Overview</a:t>
            </a:r>
          </a:p>
          <a:p>
            <a:pPr lvl="1"/>
            <a:r>
              <a:rPr lang="en-US" dirty="0" smtClean="0"/>
              <a:t>Some BeagleBoard.org history</a:t>
            </a:r>
          </a:p>
          <a:p>
            <a:pPr lvl="1"/>
            <a:r>
              <a:rPr lang="en-US" dirty="0" smtClean="0"/>
              <a:t>BeagleBoard-xM features</a:t>
            </a:r>
          </a:p>
          <a:p>
            <a:pPr lvl="1"/>
            <a:r>
              <a:rPr lang="en-US" dirty="0" smtClean="0"/>
              <a:t>Classroom setup</a:t>
            </a:r>
          </a:p>
          <a:p>
            <a:pPr lvl="1"/>
            <a:r>
              <a:rPr lang="en-US" dirty="0" smtClean="0"/>
              <a:t>Validating the BeagleBoard-xM (hands-on)</a:t>
            </a:r>
          </a:p>
          <a:p>
            <a:r>
              <a:rPr lang="en-US" dirty="0" smtClean="0"/>
              <a:t>Getting help from peer developers</a:t>
            </a:r>
          </a:p>
          <a:p>
            <a:pPr lvl="1"/>
            <a:r>
              <a:rPr lang="en-US" dirty="0" smtClean="0"/>
              <a:t>How to ask for help</a:t>
            </a:r>
          </a:p>
          <a:p>
            <a:pPr lvl="1"/>
            <a:r>
              <a:rPr lang="en-US" dirty="0" smtClean="0"/>
              <a:t>The BeagleBoard landscape</a:t>
            </a:r>
          </a:p>
          <a:p>
            <a:pPr lvl="1"/>
            <a:r>
              <a:rPr lang="en-US" dirty="0" smtClean="0"/>
              <a:t>Resources for more information and support</a:t>
            </a:r>
          </a:p>
          <a:p>
            <a:r>
              <a:rPr lang="en-US" dirty="0" smtClean="0"/>
              <a:t>Play time (hands-on + Q&amp;A)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ubtitle 1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Hands-on</a:t>
            </a:r>
          </a:p>
        </p:txBody>
      </p:sp>
      <p:sp>
        <p:nvSpPr>
          <p:cNvPr id="44035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indent="-342900"/>
            <a:r>
              <a:rPr lang="en-US" dirty="0" smtClean="0"/>
              <a:t>Verifying the BeagleBoard-xM hardware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Verifying the hardware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dirty="0" smtClean="0"/>
              <a:t>Code </a:t>
            </a:r>
            <a:r>
              <a:rPr lang="en-US" dirty="0" smtClean="0"/>
              <a:t>images, </a:t>
            </a:r>
            <a:r>
              <a:rPr lang="en-US" dirty="0" smtClean="0"/>
              <a:t>procedure, and sources are provided to verify the board functionality</a:t>
            </a:r>
          </a:p>
          <a:p>
            <a:pPr lvl="1" eaLnBrk="1" hangingPunct="1">
              <a:defRPr/>
            </a:pPr>
            <a:r>
              <a:rPr lang="en-US" dirty="0" smtClean="0"/>
              <a:t>Links to the diagnostics found at </a:t>
            </a:r>
            <a:r>
              <a:rPr lang="en-US" dirty="0" smtClean="0">
                <a:hlinkClick r:id="rId3"/>
              </a:rPr>
              <a:t>http://BeagleBoard.org/support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Includes </a:t>
            </a:r>
            <a:r>
              <a:rPr lang="en-US" dirty="0" err="1" smtClean="0"/>
              <a:t>bootloader</a:t>
            </a:r>
            <a:r>
              <a:rPr lang="en-US" dirty="0" smtClean="0"/>
              <a:t>, Linux kernel, and demo file system for testing</a:t>
            </a:r>
          </a:p>
          <a:p>
            <a:pPr eaLnBrk="1" hangingPunct="1">
              <a:defRPr/>
            </a:pPr>
            <a:r>
              <a:rPr lang="en-US" dirty="0" smtClean="0"/>
              <a:t>These sources act as examples for software developers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2914471"/>
            <a:ext cx="160020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 monospaced for SAP" pitchFamily="49" charset="0"/>
              </a:rPr>
              <a:t>I'm still updating the /support site to include all the information for the xM</a:t>
            </a:r>
            <a:r>
              <a:rPr lang="en-US" sz="1200" dirty="0" smtClean="0">
                <a:latin typeface="Arial monospaced for SAP" pitchFamily="49" charset="0"/>
              </a:rPr>
              <a:t>. </a:t>
            </a:r>
            <a:endParaRPr lang="en-US" sz="1200" dirty="0">
              <a:latin typeface="Arial monospaced for SAP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Get into the minimal </a:t>
            </a:r>
            <a:r>
              <a:rPr lang="en-US" dirty="0" err="1" smtClean="0"/>
              <a:t>ramdisk</a:t>
            </a:r>
            <a:r>
              <a:rPr lang="en-US" dirty="0" smtClean="0"/>
              <a:t>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Apply power WITHOUT the USER button</a:t>
            </a:r>
          </a:p>
          <a:p>
            <a:pPr lvl="1"/>
            <a:r>
              <a:rPr lang="en-US" dirty="0" smtClean="0"/>
              <a:t>Applying power with the USER button pressed will result in the board not booting</a:t>
            </a:r>
          </a:p>
          <a:p>
            <a:r>
              <a:rPr lang="en-US" dirty="0" smtClean="0"/>
              <a:t>Press and hold the USER button within 3 seconds until one of the LEDs starts to blink</a:t>
            </a:r>
          </a:p>
          <a:p>
            <a:pPr lvl="1"/>
            <a:r>
              <a:rPr lang="en-US" dirty="0" smtClean="0"/>
              <a:t>Timeout in u-boot.bin needs to occur, then USER button is sampled to load ‘user.scr’ rather than ‘boot.scr’</a:t>
            </a:r>
          </a:p>
          <a:p>
            <a:pPr lvl="1"/>
            <a:r>
              <a:rPr lang="en-US" dirty="0" smtClean="0"/>
              <a:t>MLO </a:t>
            </a:r>
            <a:r>
              <a:rPr lang="en-US" dirty="0" smtClean="0">
                <a:sym typeface="Wingdings" pitchFamily="2" charset="2"/>
              </a:rPr>
              <a:t> u-boot.bin  user.scr  ramdisk.gz / </a:t>
            </a:r>
            <a:r>
              <a:rPr lang="en-US" dirty="0" err="1" smtClean="0">
                <a:sym typeface="Wingdings" pitchFamily="2" charset="2"/>
              </a:rPr>
              <a:t>uImage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Monitor should come to a login prompt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Use ‘root’ and press &lt;ENTER&gt; for password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0A56A4-9126-4077-BFAE-1127FBD36C30}" type="slidenum">
              <a:rPr lang="en-US" smtClean="0"/>
              <a:pPr>
                <a:defRPr/>
              </a:pPr>
              <a:t>22</a:t>
            </a:fld>
            <a:r>
              <a:rPr lang="en-US" smtClean="0"/>
              <a:t> 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" y="2743200"/>
            <a:ext cx="1600200" cy="175432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 monospaced for SAP" pitchFamily="49" charset="0"/>
              </a:rPr>
              <a:t>Expect updates to the </a:t>
            </a:r>
            <a:r>
              <a:rPr lang="en-US" sz="1200" dirty="0" err="1" smtClean="0">
                <a:latin typeface="Arial monospaced for SAP" pitchFamily="49" charset="0"/>
              </a:rPr>
              <a:t>ramdisk</a:t>
            </a:r>
            <a:r>
              <a:rPr lang="en-US" sz="1200" dirty="0" smtClean="0">
                <a:latin typeface="Arial monospaced for SAP" pitchFamily="49" charset="0"/>
              </a:rPr>
              <a:t> image to include some example scripts that got missed in building the current release image.</a:t>
            </a:r>
            <a:endParaRPr lang="en-US" sz="1200" dirty="0">
              <a:latin typeface="Arial monospaced for SAP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Access the SD from the RAMDISK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7714488" cy="4800600"/>
          </a:xfrm>
        </p:spPr>
        <p:txBody>
          <a:bodyPr/>
          <a:lstStyle/>
          <a:p>
            <a:r>
              <a:rPr lang="en-US" dirty="0" err="1" smtClean="0"/>
              <a:t>mkdir</a:t>
            </a:r>
            <a:r>
              <a:rPr lang="en-US" dirty="0" smtClean="0"/>
              <a:t> /proc</a:t>
            </a:r>
          </a:p>
          <a:p>
            <a:r>
              <a:rPr lang="en-US" dirty="0" err="1" smtClean="0"/>
              <a:t>mkdir</a:t>
            </a:r>
            <a:r>
              <a:rPr lang="en-US" dirty="0" smtClean="0"/>
              <a:t> /sys</a:t>
            </a:r>
          </a:p>
          <a:p>
            <a:r>
              <a:rPr lang="en-US" dirty="0" smtClean="0"/>
              <a:t>/etc/</a:t>
            </a:r>
            <a:r>
              <a:rPr lang="en-US" dirty="0" err="1" smtClean="0"/>
              <a:t>init.d</a:t>
            </a:r>
            <a:r>
              <a:rPr lang="en-US" dirty="0" smtClean="0"/>
              <a:t>/sysfs.sh</a:t>
            </a:r>
          </a:p>
          <a:p>
            <a:r>
              <a:rPr lang="en-US" dirty="0" err="1" smtClean="0"/>
              <a:t>mkdir</a:t>
            </a:r>
            <a:r>
              <a:rPr lang="en-US" dirty="0" smtClean="0"/>
              <a:t> -p /media/mmcblk0p2</a:t>
            </a:r>
          </a:p>
          <a:p>
            <a:r>
              <a:rPr lang="en-US" dirty="0" smtClean="0"/>
              <a:t>mount /dev/mmcblk0p2 /media/mmcblk0p2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0A56A4-9126-4077-BFAE-1127FBD36C30}" type="slidenum">
              <a:rPr lang="en-US" smtClean="0"/>
              <a:pPr>
                <a:defRPr/>
              </a:pPr>
              <a:t>23</a:t>
            </a:fld>
            <a:r>
              <a:rPr lang="en-US" smtClean="0"/>
              <a:t>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Memory</a:t>
            </a:r>
            <a:br>
              <a:rPr lang="en-US" dirty="0" smtClean="0"/>
            </a:br>
            <a:r>
              <a:rPr lang="en-US" sz="2200" dirty="0" err="1" smtClean="0"/>
              <a:t>testmem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Boot minimal image</a:t>
            </a:r>
          </a:p>
          <a:p>
            <a:r>
              <a:rPr lang="en-US" dirty="0" smtClean="0"/>
              <a:t>opkg install </a:t>
            </a:r>
            <a:r>
              <a:rPr lang="en-US" dirty="0" err="1" smtClean="0"/>
              <a:t>memtester</a:t>
            </a:r>
            <a:endParaRPr lang="en-US" dirty="0" smtClean="0"/>
          </a:p>
          <a:p>
            <a:r>
              <a:rPr lang="en-US" dirty="0" err="1" smtClean="0"/>
              <a:t>memtest</a:t>
            </a:r>
            <a:r>
              <a:rPr lang="en-US" dirty="0" smtClean="0"/>
              <a:t> 410M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0A56A4-9126-4077-BFAE-1127FBD36C30}" type="slidenum">
              <a:rPr lang="en-US" smtClean="0"/>
              <a:pPr>
                <a:defRPr/>
              </a:pPr>
              <a:t>24</a:t>
            </a:fld>
            <a:r>
              <a:rPr lang="en-US" smtClean="0"/>
              <a:t>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LEDs</a:t>
            </a:r>
            <a:br>
              <a:rPr lang="en-US" dirty="0" smtClean="0"/>
            </a:br>
            <a:r>
              <a:rPr lang="en-US" sz="2200" dirty="0" err="1" smtClean="0"/>
              <a:t>testleds</a:t>
            </a:r>
            <a:endParaRPr lang="en-US" sz="22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export LED = “/sys/class/</a:t>
            </a:r>
            <a:r>
              <a:rPr lang="en-US" dirty="0" err="1" smtClean="0"/>
              <a:t>leds</a:t>
            </a:r>
            <a:r>
              <a:rPr lang="en-US" dirty="0" smtClean="0"/>
              <a:t>/beagleboard\:\:”</a:t>
            </a:r>
          </a:p>
          <a:p>
            <a:r>
              <a:rPr lang="en-US" dirty="0" smtClean="0"/>
              <a:t>echo “none” &gt; ${LED}usr0/trigger</a:t>
            </a:r>
          </a:p>
          <a:p>
            <a:r>
              <a:rPr lang="en-US" dirty="0" smtClean="0"/>
              <a:t>echo “1” &gt; ${LED}usr0/brightness</a:t>
            </a:r>
          </a:p>
          <a:p>
            <a:r>
              <a:rPr lang="en-US" dirty="0" smtClean="0"/>
              <a:t>echo “0” &gt; ${LED}usr0/brightness</a:t>
            </a:r>
          </a:p>
          <a:p>
            <a:r>
              <a:rPr lang="en-US" dirty="0" smtClean="0"/>
              <a:t>echo “heartbeat” &gt; ${LED}usr0/trigger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ADD2F-A4D9-464F-A919-21CFCA22324D}" type="slidenum">
              <a:rPr lang="en-US" smtClean="0"/>
              <a:pPr/>
              <a:t>25</a:t>
            </a:fld>
            <a:r>
              <a:rPr lang="en-US" smtClean="0"/>
              <a:t> 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USER button</a:t>
            </a:r>
            <a:br>
              <a:rPr lang="en-US" dirty="0" smtClean="0"/>
            </a:br>
            <a:r>
              <a:rPr lang="en-US" sz="2200" dirty="0" err="1" smtClean="0"/>
              <a:t>testuserbtn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export GPIO </a:t>
            </a:r>
            <a:r>
              <a:rPr lang="en-US" dirty="0" smtClean="0"/>
              <a:t>= "/sys/class/</a:t>
            </a:r>
            <a:r>
              <a:rPr lang="en-US" dirty="0" err="1" smtClean="0"/>
              <a:t>gpio</a:t>
            </a:r>
            <a:r>
              <a:rPr lang="en-US" dirty="0" smtClean="0"/>
              <a:t>"</a:t>
            </a:r>
          </a:p>
          <a:p>
            <a:r>
              <a:rPr lang="en-US" dirty="0" smtClean="0"/>
              <a:t>echo "4" &gt; $GPIO/export</a:t>
            </a:r>
          </a:p>
          <a:p>
            <a:r>
              <a:rPr lang="en-US" dirty="0" smtClean="0"/>
              <a:t>echo "in" &gt; $GPIO/gpio4/direction</a:t>
            </a:r>
          </a:p>
          <a:p>
            <a:r>
              <a:rPr lang="en-US" dirty="0" smtClean="0"/>
              <a:t>cat $GPIO/gpio4/value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0A56A4-9126-4077-BFAE-1127FBD36C30}" type="slidenum">
              <a:rPr lang="en-US" smtClean="0"/>
              <a:pPr>
                <a:defRPr/>
              </a:pPr>
              <a:t>26</a:t>
            </a:fld>
            <a:r>
              <a:rPr lang="en-US" smtClean="0"/>
              <a:t>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 events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err="1" smtClean="0"/>
              <a:t>testhid</a:t>
            </a:r>
            <a:endParaRPr lang="en-US" sz="2000" dirty="0" smtClean="0"/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Kernel documentation: </a:t>
            </a:r>
            <a:r>
              <a:rPr lang="en-US" sz="1600" dirty="0" smtClean="0">
                <a:hlinkClick r:id="rId3"/>
              </a:rPr>
              <a:t>http://git.kernel.org/?p=linux/kernel/git/torvalds/linux-2.6.git;a=blob;f=Documentation/input/input.txt</a:t>
            </a:r>
            <a:r>
              <a:rPr lang="en-US" sz="1600" dirty="0" smtClean="0"/>
              <a:t> </a:t>
            </a:r>
          </a:p>
          <a:p>
            <a:pPr>
              <a:defRPr/>
            </a:pPr>
            <a:r>
              <a:rPr lang="en-US" dirty="0" smtClean="0"/>
              <a:t>opkg install </a:t>
            </a:r>
            <a:r>
              <a:rPr lang="en-US" dirty="0" err="1" smtClean="0"/>
              <a:t>evtest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evtest</a:t>
            </a:r>
            <a:r>
              <a:rPr lang="en-US" dirty="0" smtClean="0"/>
              <a:t> /dev/input/event0</a:t>
            </a:r>
          </a:p>
          <a:p>
            <a:pPr lvl="1">
              <a:defRPr/>
            </a:pPr>
            <a:r>
              <a:rPr lang="en-US" dirty="0" smtClean="0"/>
              <a:t>Press the “USER” button</a:t>
            </a:r>
          </a:p>
          <a:p>
            <a:pPr lvl="1">
              <a:defRPr/>
            </a:pPr>
            <a:r>
              <a:rPr lang="en-US" dirty="0" smtClean="0"/>
              <a:t>^C to exit</a:t>
            </a:r>
          </a:p>
          <a:p>
            <a:pPr>
              <a:defRPr/>
            </a:pPr>
            <a:r>
              <a:rPr lang="en-US" dirty="0" err="1" smtClean="0"/>
              <a:t>evtest</a:t>
            </a:r>
            <a:r>
              <a:rPr lang="en-US" dirty="0" smtClean="0"/>
              <a:t> /dev/input/event4</a:t>
            </a:r>
          </a:p>
          <a:p>
            <a:pPr lvl="1">
              <a:defRPr/>
            </a:pPr>
            <a:r>
              <a:rPr lang="en-US" dirty="0" smtClean="0"/>
              <a:t>Move the mouse</a:t>
            </a:r>
          </a:p>
          <a:p>
            <a:pPr lvl="1">
              <a:defRPr/>
            </a:pPr>
            <a:r>
              <a:rPr lang="en-US" dirty="0" smtClean="0"/>
              <a:t>^C to exit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CE0BDDB3-6FDE-4311-8367-27E1D85C5A3F}" type="slidenum">
              <a:rPr lang="en-US" smtClean="0"/>
              <a:pPr/>
              <a:t>27</a:t>
            </a:fld>
            <a:r>
              <a:rPr lang="en-US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Access monitor EDID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1752600" y="1981200"/>
            <a:ext cx="7162800" cy="3733800"/>
          </a:xfrm>
        </p:spPr>
        <p:txBody>
          <a:bodyPr/>
          <a:lstStyle/>
          <a:p>
            <a:r>
              <a:rPr lang="en-US" dirty="0" err="1" smtClean="0"/>
              <a:t>cd</a:t>
            </a:r>
            <a:r>
              <a:rPr lang="en-US" dirty="0" smtClean="0"/>
              <a:t> /sys/bus; </a:t>
            </a:r>
            <a:r>
              <a:rPr lang="en-US" dirty="0" err="1" smtClean="0"/>
              <a:t>ls</a:t>
            </a:r>
            <a:r>
              <a:rPr lang="en-US" dirty="0" smtClean="0"/>
              <a:t>; </a:t>
            </a:r>
            <a:r>
              <a:rPr lang="en-US" dirty="0" err="1" smtClean="0"/>
              <a:t>cd</a:t>
            </a:r>
            <a:endParaRPr lang="en-US" dirty="0" smtClean="0"/>
          </a:p>
          <a:p>
            <a:r>
              <a:rPr lang="en-US" dirty="0" smtClean="0"/>
              <a:t>cat /sys/bus/i2c/devices/3-0050/</a:t>
            </a:r>
            <a:r>
              <a:rPr lang="en-US" dirty="0" err="1" smtClean="0"/>
              <a:t>eeprom</a:t>
            </a:r>
            <a:endParaRPr lang="en-US" dirty="0" smtClean="0"/>
          </a:p>
          <a:p>
            <a:r>
              <a:rPr lang="en-US" dirty="0" smtClean="0"/>
              <a:t>i2cdump -y 0x3 0x50 b</a:t>
            </a:r>
          </a:p>
          <a:p>
            <a:r>
              <a:rPr lang="en-US" dirty="0" smtClean="0"/>
              <a:t>decode-</a:t>
            </a:r>
            <a:r>
              <a:rPr lang="en-US" dirty="0" err="1" smtClean="0"/>
              <a:t>edid</a:t>
            </a:r>
            <a:endParaRPr lang="en-US" dirty="0" smtClean="0"/>
          </a:p>
          <a:p>
            <a:r>
              <a:rPr lang="en-US" dirty="0" err="1" smtClean="0"/>
              <a:t>fbset</a:t>
            </a:r>
            <a:endParaRPr 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414CD652-3A6B-4016-847C-3E2AADDC6495}" type="slidenum">
              <a:rPr lang="en-US" smtClean="0"/>
              <a:pPr/>
              <a:t>28</a:t>
            </a:fld>
            <a:r>
              <a:rPr lang="en-US" smtClean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2743200"/>
            <a:ext cx="160020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 monospaced for SAP" pitchFamily="49" charset="0"/>
              </a:rPr>
              <a:t>This looks a bit different now and requires installation of the i2c-tools</a:t>
            </a:r>
            <a:endParaRPr lang="en-US" sz="1200" dirty="0">
              <a:latin typeface="Arial monospaced for SAP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USB OTG and EHCI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1752600" y="1981200"/>
            <a:ext cx="7162800" cy="3733800"/>
          </a:xfrm>
        </p:spPr>
        <p:txBody>
          <a:bodyPr>
            <a:normAutofit lnSpcReduction="10000"/>
          </a:bodyPr>
          <a:lstStyle/>
          <a:p>
            <a:r>
              <a:rPr lang="en-US" smtClean="0"/>
              <a:t>cd /sys/bus/usb/devices</a:t>
            </a:r>
          </a:p>
          <a:p>
            <a:r>
              <a:rPr lang="en-US" smtClean="0"/>
              <a:t>ls</a:t>
            </a:r>
          </a:p>
          <a:p>
            <a:r>
              <a:rPr lang="en-US" smtClean="0"/>
              <a:t>cat usb1/speed</a:t>
            </a:r>
          </a:p>
          <a:p>
            <a:r>
              <a:rPr lang="en-US" smtClean="0"/>
              <a:t>cat usb1/1-2/1-2.2/manufacturer</a:t>
            </a:r>
          </a:p>
          <a:p>
            <a:r>
              <a:rPr lang="en-US" smtClean="0"/>
              <a:t>cd</a:t>
            </a:r>
          </a:p>
          <a:p>
            <a:r>
              <a:rPr lang="en-US" smtClean="0"/>
              <a:t>lsusb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2FD56B8A-6752-4E43-AD39-53A2E1B4A3CE}" type="slidenum">
              <a:rPr lang="en-US" smtClean="0"/>
              <a:pPr/>
              <a:t>29</a:t>
            </a:fld>
            <a:r>
              <a:rPr 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What’s in a name…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B</a:t>
            </a:r>
            <a:r>
              <a:rPr lang="en-US" dirty="0" smtClean="0"/>
              <a:t>ring your own peripherals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E</a:t>
            </a:r>
            <a:r>
              <a:rPr lang="en-US" dirty="0" smtClean="0"/>
              <a:t>ntry-level cost ($149/179)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A</a:t>
            </a:r>
            <a:r>
              <a:rPr lang="en-US" dirty="0" smtClean="0"/>
              <a:t>RM Cortex-A8 (superscalar)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G</a:t>
            </a:r>
            <a:r>
              <a:rPr lang="en-US" dirty="0" smtClean="0"/>
              <a:t>raphics and DSP accelerated 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L</a:t>
            </a:r>
            <a:r>
              <a:rPr lang="en-US" dirty="0" smtClean="0"/>
              <a:t>inux and open source community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E</a:t>
            </a:r>
            <a:r>
              <a:rPr lang="en-US" dirty="0" smtClean="0"/>
              <a:t>nvironment for innovators</a:t>
            </a:r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Networking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47800"/>
            <a:ext cx="7543800" cy="4495800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US" dirty="0" smtClean="0"/>
              <a:t>Copy linux.inf from SD card to host and connect Beagle</a:t>
            </a:r>
          </a:p>
          <a:p>
            <a:pPr>
              <a:defRPr/>
            </a:pPr>
            <a:r>
              <a:rPr lang="en-US" dirty="0" err="1" smtClean="0"/>
              <a:t>ifconfig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nano</a:t>
            </a:r>
            <a:r>
              <a:rPr lang="en-US" dirty="0" smtClean="0"/>
              <a:t> /etc/networking/interfaces</a:t>
            </a:r>
          </a:p>
          <a:p>
            <a:pPr>
              <a:defRPr/>
            </a:pPr>
            <a:r>
              <a:rPr lang="en-US" dirty="0" err="1" smtClean="0"/>
              <a:t>ifdown</a:t>
            </a:r>
            <a:r>
              <a:rPr lang="en-US" dirty="0" smtClean="0"/>
              <a:t> usb0; </a:t>
            </a:r>
            <a:r>
              <a:rPr lang="en-US" dirty="0" err="1" smtClean="0"/>
              <a:t>ifup</a:t>
            </a:r>
            <a:r>
              <a:rPr lang="en-US" dirty="0" smtClean="0"/>
              <a:t> usb0</a:t>
            </a:r>
          </a:p>
          <a:p>
            <a:pPr>
              <a:defRPr/>
            </a:pPr>
            <a:r>
              <a:rPr lang="en-US" dirty="0" err="1" smtClean="0"/>
              <a:t>ifconfig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Configure your host using linux.inf</a:t>
            </a:r>
          </a:p>
          <a:p>
            <a:pPr>
              <a:defRPr/>
            </a:pPr>
            <a:r>
              <a:rPr lang="en-US" dirty="0" smtClean="0"/>
              <a:t>ping 192.168.123.1</a:t>
            </a:r>
          </a:p>
          <a:p>
            <a:pPr>
              <a:defRPr/>
            </a:pPr>
            <a:r>
              <a:rPr lang="en-US" dirty="0" smtClean="0"/>
              <a:t>VNC</a:t>
            </a:r>
          </a:p>
          <a:p>
            <a:pPr lvl="1">
              <a:defRPr/>
            </a:pPr>
            <a:r>
              <a:rPr lang="en-US" dirty="0" smtClean="0"/>
              <a:t>x11vnc &amp;</a:t>
            </a:r>
          </a:p>
          <a:p>
            <a:pPr lvl="1">
              <a:defRPr/>
            </a:pPr>
            <a:r>
              <a:rPr lang="en-US" dirty="0" smtClean="0"/>
              <a:t>Connect with your VNC viewer from your host</a:t>
            </a:r>
          </a:p>
          <a:p>
            <a:pPr>
              <a:defRPr/>
            </a:pPr>
            <a:r>
              <a:rPr lang="en-US" dirty="0" smtClean="0"/>
              <a:t>Synergy</a:t>
            </a:r>
          </a:p>
          <a:p>
            <a:pPr lvl="1">
              <a:defRPr/>
            </a:pPr>
            <a:r>
              <a:rPr lang="en-US" dirty="0" smtClean="0"/>
              <a:t>Start Synergy server on your host</a:t>
            </a:r>
          </a:p>
          <a:p>
            <a:pPr lvl="1">
              <a:defRPr/>
            </a:pPr>
            <a:r>
              <a:rPr lang="en-US" dirty="0" err="1" smtClean="0"/>
              <a:t>synergyc</a:t>
            </a:r>
            <a:r>
              <a:rPr lang="en-US" dirty="0" smtClean="0"/>
              <a:t> --daemon --restart 192.168.123.1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2BAAEBB5-7A64-4106-BDD3-11F497913770}" type="slidenum">
              <a:rPr lang="en-US" smtClean="0"/>
              <a:pPr/>
              <a:t>30</a:t>
            </a:fld>
            <a:r>
              <a:rPr 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ubtitle 1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smtClean="0"/>
              <a:t>Understanding the basics of Linux</a:t>
            </a:r>
          </a:p>
        </p:txBody>
      </p:sp>
      <p:sp>
        <p:nvSpPr>
          <p:cNvPr id="44035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indent="-342900"/>
            <a:r>
              <a:rPr lang="en-US" dirty="0" smtClean="0"/>
              <a:t>Getting help from your peers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ask for help</a:t>
            </a:r>
            <a:br>
              <a:rPr lang="en-US" dirty="0" smtClean="0"/>
            </a:br>
            <a:r>
              <a:rPr lang="en-US" sz="2200" dirty="0" smtClean="0">
                <a:hlinkClick r:id="rId3"/>
              </a:rPr>
              <a:t>http://catb.org/~esr/faqs/smart-questions.html</a:t>
            </a:r>
            <a:r>
              <a:rPr lang="en-US" sz="2200" dirty="0" smtClean="0"/>
              <a:t> 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 the on-line resources</a:t>
            </a:r>
          </a:p>
          <a:p>
            <a:r>
              <a:rPr lang="en-US" dirty="0" smtClean="0"/>
              <a:t>Know the on-line community</a:t>
            </a:r>
          </a:p>
          <a:p>
            <a:r>
              <a:rPr lang="en-US" dirty="0" smtClean="0"/>
              <a:t>Know the manual</a:t>
            </a:r>
          </a:p>
          <a:p>
            <a:r>
              <a:rPr lang="en-US" dirty="0" smtClean="0"/>
              <a:t>Listen to the answers</a:t>
            </a:r>
          </a:p>
          <a:p>
            <a:r>
              <a:rPr lang="en-US" dirty="0" smtClean="0"/>
              <a:t>Pay for performance</a:t>
            </a:r>
          </a:p>
          <a:p>
            <a:r>
              <a:rPr lang="en-US" dirty="0" smtClean="0"/>
              <a:t>Share the answers you find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0A56A4-9126-4077-BFAE-1127FBD36C30}" type="slidenum">
              <a:rPr lang="en-US" smtClean="0"/>
              <a:pPr>
                <a:defRPr/>
              </a:pPr>
              <a:t>32</a:t>
            </a:fld>
            <a:r>
              <a:rPr lang="en-US" smtClean="0"/>
              <a:t>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of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96646" lvl="1" indent="-514350">
              <a:spcBef>
                <a:spcPts val="600"/>
              </a:spcBef>
              <a:buSzPct val="80000"/>
              <a:buFont typeface="+mj-lt"/>
              <a:buAutoNum type="arabicPeriod"/>
            </a:pPr>
            <a:r>
              <a:rPr lang="en-US" dirty="0" smtClean="0"/>
              <a:t>Search beagleboard.org, eLinux.org, the mailing list archive, and IRC logs</a:t>
            </a:r>
          </a:p>
          <a:p>
            <a:pPr marL="596646" lvl="1" indent="-514350">
              <a:spcBef>
                <a:spcPts val="600"/>
              </a:spcBef>
              <a:buSzPct val="80000"/>
              <a:buFont typeface="+mj-lt"/>
              <a:buAutoNum type="arabicPeriod"/>
            </a:pPr>
            <a:r>
              <a:rPr lang="en-US" dirty="0" smtClean="0"/>
              <a:t>Read and search BBSRM_latest.pdf</a:t>
            </a:r>
          </a:p>
          <a:p>
            <a:pPr marL="596646" lvl="1" indent="-514350">
              <a:spcBef>
                <a:spcPts val="600"/>
              </a:spcBef>
              <a:buSzPct val="80000"/>
              <a:buFont typeface="+mj-lt"/>
              <a:buAutoNum type="arabicPeriod"/>
            </a:pPr>
            <a:r>
              <a:rPr lang="en-US" dirty="0" smtClean="0"/>
              <a:t>Check the </a:t>
            </a:r>
            <a:r>
              <a:rPr lang="en-US" dirty="0" smtClean="0">
                <a:hlinkClick r:id="rId3"/>
              </a:rPr>
              <a:t>http://beagleboard.org/faq</a:t>
            </a:r>
            <a:r>
              <a:rPr lang="en-US" dirty="0" smtClean="0"/>
              <a:t> link</a:t>
            </a:r>
          </a:p>
          <a:p>
            <a:pPr marL="596646" lvl="1" indent="-514350">
              <a:spcBef>
                <a:spcPts val="600"/>
              </a:spcBef>
              <a:buSzPct val="80000"/>
              <a:buFont typeface="+mj-lt"/>
              <a:buAutoNum type="arabicPeriod"/>
            </a:pPr>
            <a:r>
              <a:rPr lang="en-US" dirty="0" smtClean="0"/>
              <a:t>Search the web</a:t>
            </a:r>
          </a:p>
          <a:p>
            <a:pPr marL="596646" lvl="1" indent="-514350">
              <a:spcBef>
                <a:spcPts val="600"/>
              </a:spcBef>
              <a:buSzPct val="80000"/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Try something</a:t>
            </a:r>
          </a:p>
          <a:p>
            <a:pPr marL="843534" lvl="2" indent="-514350">
              <a:spcBef>
                <a:spcPts val="600"/>
              </a:spcBef>
              <a:buSzPct val="80000"/>
            </a:pPr>
            <a:r>
              <a:rPr lang="en-US" dirty="0" smtClean="0">
                <a:sym typeface="Wingdings" pitchFamily="2" charset="2"/>
              </a:rPr>
              <a:t>Gives you some perspective on what to ask</a:t>
            </a:r>
          </a:p>
          <a:p>
            <a:pPr marL="596646" lvl="1" indent="-514350">
              <a:spcBef>
                <a:spcPts val="600"/>
              </a:spcBef>
              <a:buSzPct val="80000"/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Ask on IRC and be patient/polite</a:t>
            </a:r>
          </a:p>
          <a:p>
            <a:pPr marL="843534" lvl="2" indent="-514350">
              <a:spcBef>
                <a:spcPts val="600"/>
              </a:spcBef>
              <a:buSzPct val="80000"/>
            </a:pPr>
            <a:r>
              <a:rPr lang="en-US" dirty="0" smtClean="0">
                <a:sym typeface="Wingdings" pitchFamily="2" charset="2"/>
              </a:rPr>
              <a:t>Doesn’t disrupt everyone</a:t>
            </a:r>
          </a:p>
          <a:p>
            <a:pPr marL="596646" lvl="1" indent="-514350">
              <a:spcBef>
                <a:spcPts val="600"/>
              </a:spcBef>
              <a:buSzPct val="80000"/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Mailing list</a:t>
            </a:r>
          </a:p>
          <a:p>
            <a:pPr marL="843534" lvl="2" indent="-514350">
              <a:spcBef>
                <a:spcPts val="600"/>
              </a:spcBef>
              <a:buSzPct val="80000"/>
            </a:pPr>
            <a:r>
              <a:rPr lang="en-US" dirty="0" smtClean="0">
                <a:sym typeface="Wingdings" pitchFamily="2" charset="2"/>
              </a:rPr>
              <a:t>Individual developers will go away if load isn’t shared</a:t>
            </a:r>
          </a:p>
          <a:p>
            <a:pPr marL="596646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0A56A4-9126-4077-BFAE-1127FBD36C30}" type="slidenum">
              <a:rPr lang="en-US" smtClean="0"/>
              <a:pPr>
                <a:defRPr/>
              </a:pPr>
              <a:t>33</a:t>
            </a:fld>
            <a:r>
              <a:rPr lang="en-US" smtClean="0"/>
              <a:t>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community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Earn respect by saying what you’ve done and how you’ve tried to find an answer</a:t>
            </a:r>
          </a:p>
          <a:p>
            <a:pPr lvl="1"/>
            <a:r>
              <a:rPr lang="en-US" dirty="0" smtClean="0"/>
              <a:t>Where did you search?</a:t>
            </a:r>
          </a:p>
          <a:p>
            <a:pPr lvl="1"/>
            <a:r>
              <a:rPr lang="en-US" dirty="0" smtClean="0"/>
              <a:t>What did you try on the board?</a:t>
            </a:r>
          </a:p>
          <a:p>
            <a:r>
              <a:rPr lang="en-US" dirty="0" smtClean="0"/>
              <a:t>You aren’t entitled to an answer</a:t>
            </a:r>
          </a:p>
          <a:p>
            <a:pPr lvl="1"/>
            <a:r>
              <a:rPr lang="en-US" dirty="0" smtClean="0"/>
              <a:t>Show that you are willing to work for it and the community will feel you are a part of it</a:t>
            </a:r>
          </a:p>
          <a:p>
            <a:pPr lvl="1"/>
            <a:r>
              <a:rPr lang="en-US" dirty="0" smtClean="0"/>
              <a:t>Impatience implies that your time is more valuable than others in the community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0A56A4-9126-4077-BFAE-1127FBD36C30}" type="slidenum">
              <a:rPr lang="en-US" smtClean="0"/>
              <a:pPr>
                <a:defRPr/>
              </a:pPr>
              <a:t>34</a:t>
            </a:fld>
            <a:r>
              <a:rPr lang="en-US" smtClean="0"/>
              <a:t>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Chat, mail, forums, blogs, and wikis!</a:t>
            </a:r>
          </a:p>
        </p:txBody>
      </p:sp>
      <p:sp>
        <p:nvSpPr>
          <p:cNvPr id="1433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US" dirty="0" smtClean="0"/>
              <a:t>All exist because they all solve different problems</a:t>
            </a:r>
          </a:p>
          <a:p>
            <a:pPr>
              <a:defRPr/>
            </a:pPr>
            <a:r>
              <a:rPr lang="en-US" dirty="0" smtClean="0"/>
              <a:t>Chat allows you to know someone’s listening</a:t>
            </a:r>
            <a:br>
              <a:rPr lang="en-US" dirty="0" smtClean="0"/>
            </a:br>
            <a:r>
              <a:rPr lang="en-US" sz="1900" dirty="0" smtClean="0">
                <a:hlinkClick r:id="rId3"/>
              </a:rPr>
              <a:t>http://beagleboard.org/chat</a:t>
            </a:r>
            <a:r>
              <a:rPr lang="en-US" sz="1900" dirty="0" smtClean="0"/>
              <a:t> or </a:t>
            </a:r>
            <a:r>
              <a:rPr lang="en-US" sz="1800" u="sng" dirty="0" smtClean="0">
                <a:solidFill>
                  <a:srgbClr val="FF0000"/>
                </a:solidFill>
              </a:rPr>
              <a:t>#beagle on irc.freenode.net</a:t>
            </a:r>
            <a:endParaRPr lang="en-US" u="sng" dirty="0" smtClean="0">
              <a:solidFill>
                <a:srgbClr val="FF0000"/>
              </a:solidFill>
            </a:endParaRPr>
          </a:p>
          <a:p>
            <a:pPr lvl="1">
              <a:defRPr/>
            </a:pPr>
            <a:r>
              <a:rPr lang="en-US" dirty="0" smtClean="0"/>
              <a:t>Great for beginner questions and rapid coordination</a:t>
            </a:r>
          </a:p>
          <a:p>
            <a:pPr>
              <a:defRPr/>
            </a:pPr>
            <a:r>
              <a:rPr lang="en-US" dirty="0" smtClean="0"/>
              <a:t>Mail allows you to reach almost anyone</a:t>
            </a:r>
            <a:br>
              <a:rPr lang="en-US" dirty="0" smtClean="0"/>
            </a:br>
            <a:r>
              <a:rPr lang="en-US" sz="1800" dirty="0" smtClean="0">
                <a:hlinkClick r:id="rId4"/>
              </a:rPr>
              <a:t>http://groups.google.com/group/beagleboard</a:t>
            </a:r>
            <a:r>
              <a:rPr lang="en-US" sz="1800" dirty="0" smtClean="0"/>
              <a:t> 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Brings larger group into the conversation</a:t>
            </a:r>
          </a:p>
          <a:p>
            <a:pPr lvl="1">
              <a:defRPr/>
            </a:pPr>
            <a:r>
              <a:rPr lang="en-US" dirty="0" smtClean="0"/>
              <a:t>Provides you with a personal log in your inbox</a:t>
            </a:r>
          </a:p>
          <a:p>
            <a:pPr>
              <a:defRPr/>
            </a:pPr>
            <a:r>
              <a:rPr lang="en-US" dirty="0" smtClean="0"/>
              <a:t>Forums helps get the threads organized</a:t>
            </a:r>
            <a:br>
              <a:rPr lang="en-US" dirty="0" smtClean="0"/>
            </a:br>
            <a:r>
              <a:rPr lang="en-US" sz="1800" dirty="0" smtClean="0">
                <a:hlinkClick r:id="rId5"/>
              </a:rPr>
              <a:t>https://community.ti.com/forums/32.aspx</a:t>
            </a:r>
            <a:r>
              <a:rPr lang="en-US" sz="1800" dirty="0" smtClean="0"/>
              <a:t> </a:t>
            </a:r>
            <a:r>
              <a:rPr lang="en-US" sz="1100" dirty="0" smtClean="0"/>
              <a:t>(minimal activity to avoid disrupting  community critical mass)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Blogs provide emphasis, filtering, and timeliness</a:t>
            </a:r>
            <a:br>
              <a:rPr lang="en-US" dirty="0" smtClean="0"/>
            </a:br>
            <a:r>
              <a:rPr lang="en-US" sz="1800" dirty="0" smtClean="0">
                <a:hlinkClick r:id="rId6"/>
              </a:rPr>
              <a:t>http://beagleboard.org/news</a:t>
            </a:r>
            <a:r>
              <a:rPr lang="en-US" sz="1800" dirty="0" smtClean="0"/>
              <a:t>  and </a:t>
            </a:r>
            <a:r>
              <a:rPr lang="en-US" sz="1800" dirty="0" smtClean="0">
                <a:hlinkClick r:id="rId7"/>
              </a:rPr>
              <a:t>http://beagleboard.blogspot.com</a:t>
            </a:r>
            <a:r>
              <a:rPr lang="en-US" sz="1800" dirty="0" smtClean="0"/>
              <a:t> 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Wikis enable inputs to become documentation</a:t>
            </a:r>
            <a:br>
              <a:rPr lang="en-US" dirty="0" smtClean="0"/>
            </a:br>
            <a:r>
              <a:rPr lang="en-US" sz="1800" dirty="0" smtClean="0">
                <a:hlinkClick r:id="rId8"/>
              </a:rPr>
              <a:t>http://eLinux.org/BeagleBoard</a:t>
            </a:r>
            <a:r>
              <a:rPr lang="en-US" sz="1800" dirty="0" smtClean="0"/>
              <a:t> and </a:t>
            </a:r>
            <a:r>
              <a:rPr lang="en-US" sz="1800" dirty="0" smtClean="0">
                <a:hlinkClick r:id="rId9"/>
              </a:rPr>
              <a:t>http://code.google.com/p/beagleboard/wiki</a:t>
            </a: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Chat on IRC</a:t>
            </a:r>
          </a:p>
        </p:txBody>
      </p:sp>
      <p:sp>
        <p:nvSpPr>
          <p:cNvPr id="1925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>
                <a:hlinkClick r:id="rId3"/>
              </a:rPr>
              <a:t>http://webchat.freenode.net</a:t>
            </a:r>
            <a:endParaRPr lang="en-US" dirty="0" smtClean="0"/>
          </a:p>
          <a:p>
            <a:pPr lvl="1"/>
            <a:r>
              <a:rPr lang="en-US" dirty="0" smtClean="0"/>
              <a:t>#beagle: discussion of the BeagleBoard</a:t>
            </a:r>
          </a:p>
          <a:p>
            <a:pPr lvl="1"/>
            <a:r>
              <a:rPr lang="en-US" dirty="0" smtClean="0"/>
              <a:t>#</a:t>
            </a:r>
            <a:r>
              <a:rPr lang="en-US" dirty="0" err="1" smtClean="0"/>
              <a:t>gst-ti</a:t>
            </a:r>
            <a:r>
              <a:rPr lang="en-US" dirty="0" smtClean="0"/>
              <a:t>: discussion of GStreamer with TI DSP components</a:t>
            </a:r>
          </a:p>
          <a:p>
            <a:pPr lvl="1"/>
            <a:r>
              <a:rPr lang="en-US" dirty="0" smtClean="0"/>
              <a:t>#</a:t>
            </a:r>
            <a:r>
              <a:rPr lang="en-US" dirty="0" err="1" smtClean="0"/>
              <a:t>ubuntu</a:t>
            </a:r>
            <a:r>
              <a:rPr lang="en-US" dirty="0" smtClean="0"/>
              <a:t>-arm: discussion of Ubuntu on ARM processors</a:t>
            </a:r>
          </a:p>
          <a:p>
            <a:pPr lvl="1"/>
            <a:r>
              <a:rPr lang="en-US" dirty="0" smtClean="0"/>
              <a:t>#rowboat: discussion of Android on OMAP &amp; Sitara devices</a:t>
            </a:r>
          </a:p>
          <a:p>
            <a:pPr lvl="1"/>
            <a:r>
              <a:rPr lang="en-US" dirty="0" smtClean="0"/>
              <a:t>#</a:t>
            </a:r>
            <a:r>
              <a:rPr lang="en-US" dirty="0" err="1" smtClean="0"/>
              <a:t>linux-omap</a:t>
            </a:r>
            <a:r>
              <a:rPr lang="en-US" dirty="0" smtClean="0"/>
              <a:t>: discussion of OMAP Linux kernel</a:t>
            </a:r>
          </a:p>
          <a:p>
            <a:pPr lvl="1"/>
            <a:r>
              <a:rPr lang="en-US" dirty="0" smtClean="0"/>
              <a:t>#</a:t>
            </a:r>
            <a:r>
              <a:rPr lang="en-US" dirty="0" err="1" smtClean="0"/>
              <a:t>davinci</a:t>
            </a:r>
            <a:r>
              <a:rPr lang="en-US" dirty="0" smtClean="0"/>
              <a:t>: discussion of TI DaVinci products</a:t>
            </a:r>
          </a:p>
          <a:p>
            <a:pPr lvl="1"/>
            <a:r>
              <a:rPr lang="en-US" dirty="0" smtClean="0"/>
              <a:t>#</a:t>
            </a:r>
            <a:r>
              <a:rPr lang="en-US" dirty="0" err="1" smtClean="0"/>
              <a:t>neuros</a:t>
            </a:r>
            <a:r>
              <a:rPr lang="en-US" dirty="0" smtClean="0"/>
              <a:t>: discussion of Neuros open source devices</a:t>
            </a:r>
          </a:p>
          <a:p>
            <a:r>
              <a:rPr lang="en-US" dirty="0" smtClean="0"/>
              <a:t>IRC clients</a:t>
            </a:r>
          </a:p>
          <a:p>
            <a:pPr lvl="1"/>
            <a:r>
              <a:rPr lang="en-US" dirty="0" smtClean="0">
                <a:hlinkClick r:id="rId4"/>
              </a:rPr>
              <a:t>http://beagleboard.org/chat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>
                <a:hlinkClick r:id="rId5"/>
              </a:rPr>
              <a:t>http://pidgin.im</a:t>
            </a:r>
            <a:endParaRPr lang="en-US" dirty="0" smtClean="0"/>
          </a:p>
          <a:p>
            <a:pPr lvl="1"/>
            <a:r>
              <a:rPr lang="en-US" dirty="0" smtClean="0">
                <a:hlinkClick r:id="rId6"/>
              </a:rPr>
              <a:t>http://www.mirc.com</a:t>
            </a:r>
            <a:endParaRPr lang="en-US" dirty="0" smtClean="0"/>
          </a:p>
          <a:p>
            <a:pPr lvl="1"/>
            <a:r>
              <a:rPr lang="en-US" sz="1300" dirty="0" smtClean="0">
                <a:hlinkClick r:id="rId7"/>
              </a:rPr>
              <a:t>http://en.wikipedia.org/wiki</a:t>
            </a:r>
            <a:r>
              <a:rPr lang="en-US" sz="2100" dirty="0" smtClean="0">
                <a:hlinkClick r:id="rId7"/>
              </a:rPr>
              <a:t>/List_of_IRC_clients</a:t>
            </a:r>
            <a:endParaRPr lang="en-US" sz="2100" dirty="0" smtClean="0"/>
          </a:p>
          <a:p>
            <a:pPr lvl="1"/>
            <a:r>
              <a:rPr lang="en-US" sz="2300" dirty="0" smtClean="0">
                <a:hlinkClick r:id="rId8"/>
              </a:rPr>
              <a:t>http://www.ircreviews.org/clients</a:t>
            </a:r>
            <a:endParaRPr lang="en-US" sz="2300" dirty="0" smtClean="0"/>
          </a:p>
          <a:p>
            <a:pPr lvl="1"/>
            <a:endParaRPr lang="en-US" sz="2300" dirty="0" smtClean="0"/>
          </a:p>
          <a:p>
            <a:pPr lvl="1"/>
            <a:endParaRPr lang="en-US" dirty="0" smtClean="0"/>
          </a:p>
        </p:txBody>
      </p:sp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38800" y="3657600"/>
            <a:ext cx="30559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Angstrom and Open Embedded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Angstrom is what you are running</a:t>
            </a:r>
          </a:p>
          <a:p>
            <a:r>
              <a:rPr lang="en-US" dirty="0" smtClean="0"/>
              <a:t>OE is a build tool</a:t>
            </a:r>
          </a:p>
          <a:p>
            <a:pPr lvl="1"/>
            <a:r>
              <a:rPr lang="en-US" dirty="0" smtClean="0"/>
              <a:t>Used by RidgeRun, Mentor Graphics, MontaVista, and many others</a:t>
            </a:r>
          </a:p>
          <a:p>
            <a:pPr lvl="1"/>
            <a:r>
              <a:rPr lang="en-US" dirty="0" smtClean="0"/>
              <a:t>Builds many distributions besides Angstrom</a:t>
            </a:r>
          </a:p>
          <a:p>
            <a:r>
              <a:rPr lang="en-US" dirty="0" smtClean="0">
                <a:hlinkClick r:id="rId3"/>
              </a:rPr>
              <a:t>http://www.angstrom-distribution.org/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0A56A4-9126-4077-BFAE-1127FBD36C30}" type="slidenum">
              <a:rPr lang="en-US" smtClean="0"/>
              <a:pPr>
                <a:defRPr/>
              </a:pPr>
              <a:t>37</a:t>
            </a:fld>
            <a:r>
              <a:rPr lang="en-US" smtClean="0"/>
              <a:t>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Ubuntu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popular Linux distribution</a:t>
            </a:r>
          </a:p>
          <a:p>
            <a:r>
              <a:rPr lang="en-US" dirty="0" smtClean="0"/>
              <a:t>Has support for the BeagleBoard with a </a:t>
            </a:r>
            <a:r>
              <a:rPr lang="en-US" dirty="0" err="1" smtClean="0"/>
              <a:t>netbook</a:t>
            </a:r>
            <a:r>
              <a:rPr lang="en-US" dirty="0" smtClean="0"/>
              <a:t> installer</a:t>
            </a:r>
          </a:p>
          <a:p>
            <a:r>
              <a:rPr lang="en-US" dirty="0" smtClean="0"/>
              <a:t>Builds all packages natively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0A56A4-9126-4077-BFAE-1127FBD36C30}" type="slidenum">
              <a:rPr lang="en-US" smtClean="0"/>
              <a:pPr>
                <a:defRPr/>
              </a:pPr>
              <a:t>38</a:t>
            </a:fld>
            <a:r>
              <a:rPr lang="en-US" smtClean="0"/>
              <a:t>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Uses (most) of the Linux kernel, but own versions of user-space applications</a:t>
            </a:r>
          </a:p>
          <a:p>
            <a:r>
              <a:rPr lang="en-US" dirty="0" smtClean="0"/>
              <a:t>Runs applications within a virtual machine</a:t>
            </a:r>
          </a:p>
          <a:p>
            <a:r>
              <a:rPr lang="en-US" dirty="0" smtClean="0"/>
              <a:t>At least half-a-dozen companies provide commercial support for Android on the BeagleBoard</a:t>
            </a:r>
          </a:p>
          <a:p>
            <a:r>
              <a:rPr lang="en-US" dirty="0" smtClean="0"/>
              <a:t>Rowboat is the one endorsed by TI</a:t>
            </a:r>
          </a:p>
          <a:p>
            <a:r>
              <a:rPr lang="en-US" dirty="0" smtClean="0"/>
              <a:t>0xdroid (0x1ab) and </a:t>
            </a:r>
            <a:r>
              <a:rPr lang="en-US" dirty="0" err="1" smtClean="0"/>
              <a:t>Embinux</a:t>
            </a:r>
            <a:r>
              <a:rPr lang="en-US" dirty="0" smtClean="0"/>
              <a:t> are also interesting and free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0A56A4-9126-4077-BFAE-1127FBD36C30}" type="slidenum">
              <a:rPr lang="en-US" smtClean="0"/>
              <a:pPr>
                <a:defRPr/>
              </a:pPr>
              <a:t>39</a:t>
            </a:fld>
            <a:r>
              <a:rPr lang="en-US" smtClean="0"/>
              <a:t>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Feb 2008: Rev A concept demonstrated at meeting with key kernel maintainers and open source developers at TIDC</a:t>
            </a:r>
          </a:p>
          <a:p>
            <a:r>
              <a:rPr lang="en-US" dirty="0" smtClean="0"/>
              <a:t>Jun 2008: Rev B launched broad availability with Digi-Key</a:t>
            </a:r>
          </a:p>
          <a:p>
            <a:r>
              <a:rPr lang="en-US" dirty="0" smtClean="0"/>
              <a:t>Mar 2009: First hands-on ESC BYOES training</a:t>
            </a:r>
          </a:p>
          <a:p>
            <a:r>
              <a:rPr lang="en-US" dirty="0" smtClean="0"/>
              <a:t>May 2009: Rev C doubles RAM to 256MB</a:t>
            </a:r>
          </a:p>
          <a:p>
            <a:r>
              <a:rPr lang="en-US" dirty="0" smtClean="0"/>
              <a:t>Jan 2010: Rev C4 bumps performance to 720MHz and resolves USB power supply stability issue </a:t>
            </a:r>
          </a:p>
          <a:p>
            <a:r>
              <a:rPr lang="en-US" dirty="0" smtClean="0"/>
              <a:t>Jun 2010: xM Rev A board demonstrated at hands-on ESC BYOES training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0A56A4-9126-4077-BFAE-1127FBD36C30}" type="slidenum">
              <a:rPr lang="en-US" smtClean="0"/>
              <a:pPr>
                <a:defRPr/>
              </a:pPr>
              <a:t>4</a:t>
            </a:fld>
            <a:r>
              <a:rPr lang="en-US" smtClean="0"/>
              <a:t>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combination of </a:t>
            </a:r>
            <a:r>
              <a:rPr lang="en-US" dirty="0" err="1" smtClean="0"/>
              <a:t>Moblin</a:t>
            </a:r>
            <a:r>
              <a:rPr lang="en-US" dirty="0" smtClean="0"/>
              <a:t> and Maemo</a:t>
            </a:r>
          </a:p>
          <a:p>
            <a:r>
              <a:rPr lang="en-US" dirty="0" smtClean="0"/>
              <a:t>Maemo was the first of the two and started on OMAP processors</a:t>
            </a:r>
          </a:p>
          <a:p>
            <a:r>
              <a:rPr lang="en-US" dirty="0" smtClean="0"/>
              <a:t>Good support on the BeagleBoard with demonstrations directly from the Linux Foundation</a:t>
            </a:r>
          </a:p>
          <a:p>
            <a:r>
              <a:rPr lang="en-US" dirty="0" smtClean="0"/>
              <a:t>Initially focused on Internet Tablets and </a:t>
            </a:r>
            <a:r>
              <a:rPr lang="en-US" dirty="0" err="1" smtClean="0"/>
              <a:t>Netbooks</a:t>
            </a:r>
            <a:endParaRPr lang="en-US" dirty="0" smtClean="0"/>
          </a:p>
          <a:p>
            <a:r>
              <a:rPr lang="en-US" dirty="0" smtClean="0"/>
              <a:t>Very interesting for automotive infotainment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0A56A4-9126-4077-BFAE-1127FBD36C30}" type="slidenum">
              <a:rPr lang="en-US" smtClean="0"/>
              <a:pPr>
                <a:defRPr/>
              </a:pPr>
              <a:t>40</a:t>
            </a:fld>
            <a:r>
              <a:rPr lang="en-US" smtClean="0"/>
              <a:t>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Gentoo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Builds every package from source</a:t>
            </a:r>
          </a:p>
          <a:p>
            <a:r>
              <a:rPr lang="en-US" dirty="0" smtClean="0"/>
              <a:t>The Linux distribution the BeagleBoard.org web server runs</a:t>
            </a:r>
          </a:p>
          <a:p>
            <a:r>
              <a:rPr lang="en-US" dirty="0" smtClean="0"/>
              <a:t>Builds ARM applications both natively and </a:t>
            </a:r>
            <a:r>
              <a:rPr lang="en-US" dirty="0" smtClean="0"/>
              <a:t>cross</a:t>
            </a:r>
          </a:p>
          <a:p>
            <a:r>
              <a:rPr lang="en-US" dirty="0" smtClean="0"/>
              <a:t>This might be a useful source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https</a:t>
            </a:r>
            <a:r>
              <a:rPr lang="en-US" dirty="0" smtClean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www.slashorg.net/48-Gentoo-port-for-BeagleBoard.html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0A56A4-9126-4077-BFAE-1127FBD36C30}" type="slidenum">
              <a:rPr lang="en-US" smtClean="0"/>
              <a:pPr>
                <a:defRPr/>
              </a:pPr>
              <a:t>41</a:t>
            </a:fld>
            <a:r>
              <a:rPr lang="en-US" smtClean="0"/>
              <a:t>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QNX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 out Foundry27</a:t>
            </a:r>
          </a:p>
          <a:p>
            <a:r>
              <a:rPr lang="en-US" dirty="0" smtClean="0"/>
              <a:t>Has a free version to test out on the BeagleBoard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http://beagleboard.org/project/QNX+Neutrino+on+OMAP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0A56A4-9126-4077-BFAE-1127FBD36C30}" type="slidenum">
              <a:rPr lang="en-US" smtClean="0"/>
              <a:pPr>
                <a:defRPr/>
              </a:pPr>
              <a:t>42</a:t>
            </a:fld>
            <a:r>
              <a:rPr lang="en-US" smtClean="0"/>
              <a:t>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 open source release was on the </a:t>
            </a:r>
            <a:r>
              <a:rPr lang="en-US" dirty="0" smtClean="0"/>
              <a:t>BeagleBoard</a:t>
            </a:r>
          </a:p>
          <a:p>
            <a:pPr lvl="1"/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developer.symbian.org/wiki/index.php/BeagleBoard_Quick_Start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>
                <a:hlinkClick r:id="rId4"/>
              </a:rPr>
              <a:t>http://beagleboard.org/project/symbian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0A56A4-9126-4077-BFAE-1127FBD36C30}" type="slidenum">
              <a:rPr lang="en-US" smtClean="0"/>
              <a:pPr>
                <a:defRPr/>
              </a:pPr>
              <a:t>43</a:t>
            </a:fld>
            <a:r>
              <a:rPr lang="en-US" smtClean="0"/>
              <a:t>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Several commercial ports available from various providers</a:t>
            </a:r>
          </a:p>
          <a:p>
            <a:r>
              <a:rPr lang="en-US" dirty="0" smtClean="0"/>
              <a:t>Possible to adapt TI’s EVM WinCE to BeagleBoard</a:t>
            </a:r>
          </a:p>
          <a:p>
            <a:pPr lvl="1"/>
            <a:r>
              <a:rPr lang="en-US" dirty="0" smtClean="0">
                <a:hlinkClick r:id="rId3"/>
              </a:rPr>
              <a:t>http://beagleboard.org/project/evmonbeagle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0A56A4-9126-4077-BFAE-1127FBD36C30}" type="slidenum">
              <a:rPr lang="en-US" smtClean="0"/>
              <a:pPr>
                <a:defRPr/>
              </a:pPr>
              <a:t>44</a:t>
            </a:fld>
            <a:r>
              <a:rPr lang="en-US" smtClean="0"/>
              <a:t>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Participating in the community</a:t>
            </a:r>
          </a:p>
        </p:txBody>
      </p:sp>
      <p:sp>
        <p:nvSpPr>
          <p:cNvPr id="23245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Joining the herd of cats</a:t>
            </a:r>
            <a:br>
              <a:rPr lang="en-US" dirty="0" smtClean="0"/>
            </a:br>
            <a:r>
              <a:rPr lang="en-US" sz="1600" dirty="0" smtClean="0">
                <a:hlinkClick r:id="rId3"/>
              </a:rPr>
              <a:t>http://lwn.net/talks/elc2007</a:t>
            </a:r>
            <a:r>
              <a:rPr lang="en-US" sz="1600" dirty="0" smtClean="0"/>
              <a:t> </a:t>
            </a:r>
          </a:p>
          <a:p>
            <a:pPr>
              <a:defRPr/>
            </a:pPr>
            <a:r>
              <a:rPr lang="en-US" dirty="0" smtClean="0"/>
              <a:t>Building Community for your open source project</a:t>
            </a:r>
            <a:br>
              <a:rPr lang="en-US" dirty="0" smtClean="0"/>
            </a:br>
            <a:r>
              <a:rPr lang="en-US" sz="1600" dirty="0" smtClean="0">
                <a:hlinkClick r:id="rId4"/>
              </a:rPr>
              <a:t>http://www.eclipsecon.org/2006/Sub.do?id=268</a:t>
            </a:r>
            <a:endParaRPr lang="en-US" sz="1600" dirty="0" smtClean="0"/>
          </a:p>
          <a:p>
            <a:pPr>
              <a:defRPr/>
            </a:pPr>
            <a:r>
              <a:rPr lang="en-US" dirty="0" smtClean="0"/>
              <a:t>Video of Greg </a:t>
            </a:r>
            <a:r>
              <a:rPr lang="en-US" dirty="0" err="1" smtClean="0"/>
              <a:t>Kroah</a:t>
            </a:r>
            <a:r>
              <a:rPr lang="en-US" dirty="0" smtClean="0"/>
              <a:t>-Hartman on the Linux kernel</a:t>
            </a:r>
            <a:br>
              <a:rPr lang="en-US" dirty="0" smtClean="0"/>
            </a:br>
            <a:r>
              <a:rPr lang="en-US" sz="1600" dirty="0" smtClean="0">
                <a:hlinkClick r:id="rId5"/>
              </a:rPr>
              <a:t>http://www.linuxelectrons.com/news/linux/16774/greg-kroah-hartman-linux-kernel</a:t>
            </a:r>
            <a:endParaRPr lang="en-US" sz="1600" dirty="0" smtClean="0"/>
          </a:p>
          <a:p>
            <a:pPr>
              <a:defRPr/>
            </a:pPr>
            <a:r>
              <a:rPr lang="en-US" dirty="0" smtClean="0"/>
              <a:t>Sending kernel patches upstream</a:t>
            </a:r>
            <a:br>
              <a:rPr lang="en-US" dirty="0" smtClean="0"/>
            </a:br>
            <a:r>
              <a:rPr lang="en-US" sz="1600" dirty="0" smtClean="0">
                <a:hlinkClick r:id="rId6"/>
              </a:rPr>
              <a:t>http://wiki.omap.com/index.php?title=Patch_upstream_sending</a:t>
            </a:r>
            <a:r>
              <a:rPr lang="en-US" sz="1600" dirty="0" smtClean="0"/>
              <a:t> </a:t>
            </a: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Baseline tools and software</a:t>
            </a:r>
            <a:br>
              <a:rPr lang="en-US" dirty="0" smtClean="0"/>
            </a:br>
            <a:r>
              <a:rPr lang="en-US" sz="2000" dirty="0" smtClean="0">
                <a:hlinkClick r:id="rId3"/>
              </a:rPr>
              <a:t>http://beagleboard.org/resources</a:t>
            </a:r>
            <a:r>
              <a:rPr lang="en-US" sz="2000" dirty="0" smtClean="0"/>
              <a:t>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Hardware verification procedure (</a:t>
            </a:r>
            <a:r>
              <a:rPr lang="en-US" dirty="0" smtClean="0">
                <a:hlinkClick r:id="rId4"/>
              </a:rPr>
              <a:t>http://beagleboard.org/support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GPL x-load, u-boot, Linux kernel, and demo </a:t>
            </a:r>
            <a:r>
              <a:rPr lang="en-US" dirty="0" err="1" smtClean="0"/>
              <a:t>distro</a:t>
            </a:r>
            <a:r>
              <a:rPr lang="en-US" dirty="0" smtClean="0"/>
              <a:t> for validation</a:t>
            </a:r>
          </a:p>
          <a:p>
            <a:pPr lvl="1"/>
            <a:r>
              <a:rPr lang="en-US" dirty="0" smtClean="0"/>
              <a:t>Code images, procedure, and sources are provided to verify the board functionality</a:t>
            </a:r>
          </a:p>
          <a:p>
            <a:r>
              <a:rPr lang="en-US" dirty="0" smtClean="0"/>
              <a:t>GPL ARM GNU compiler collection (GCC)</a:t>
            </a:r>
          </a:p>
          <a:p>
            <a:pPr lvl="1"/>
            <a:r>
              <a:rPr lang="en-US" dirty="0" smtClean="0"/>
              <a:t>Code </a:t>
            </a:r>
            <a:r>
              <a:rPr lang="en-US" dirty="0" err="1" smtClean="0"/>
              <a:t>Sourcery</a:t>
            </a:r>
            <a:r>
              <a:rPr lang="en-US" dirty="0" smtClean="0"/>
              <a:t> version 2009q1 is the latest supported by TI</a:t>
            </a:r>
          </a:p>
          <a:p>
            <a:pPr lvl="2"/>
            <a:r>
              <a:rPr lang="en-US" dirty="0" smtClean="0"/>
              <a:t>Runs on Linux/Windows  and generates ARMv7/Thumb2</a:t>
            </a:r>
          </a:p>
          <a:p>
            <a:pPr lvl="1"/>
            <a:r>
              <a:rPr lang="en-US" dirty="0" smtClean="0"/>
              <a:t>Angstrom version is utilized in ESC training and demo image on xM</a:t>
            </a:r>
          </a:p>
          <a:p>
            <a:r>
              <a:rPr lang="en-US" dirty="0" smtClean="0"/>
              <a:t>Access to C6000 with compilers and open source software</a:t>
            </a:r>
          </a:p>
          <a:p>
            <a:pPr lvl="1"/>
            <a:r>
              <a:rPr lang="en-US" dirty="0" smtClean="0"/>
              <a:t>Free TI C6000 compiler for non-commercial use</a:t>
            </a:r>
          </a:p>
          <a:p>
            <a:pPr lvl="2"/>
            <a:r>
              <a:rPr lang="en-US" dirty="0" smtClean="0"/>
              <a:t>x86-Linux hosted (ARM hosted version in evaluation)</a:t>
            </a:r>
          </a:p>
          <a:p>
            <a:pPr lvl="1"/>
            <a:r>
              <a:rPr lang="en-US" dirty="0" smtClean="0"/>
              <a:t>GPL GCC compiler in progress (</a:t>
            </a:r>
            <a:r>
              <a:rPr lang="en-US" dirty="0" smtClean="0">
                <a:hlinkClick r:id="rId5"/>
              </a:rPr>
              <a:t>http://linux-c6x.org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C6Run (</a:t>
            </a:r>
            <a:r>
              <a:rPr lang="en-US" dirty="0" err="1" smtClean="0"/>
              <a:t>DSPEasy</a:t>
            </a:r>
            <a:r>
              <a:rPr lang="en-US" dirty="0" smtClean="0"/>
              <a:t>) project to simplify development model</a:t>
            </a:r>
          </a:p>
          <a:p>
            <a:pPr lvl="1"/>
            <a:r>
              <a:rPr lang="en-US" dirty="0" smtClean="0"/>
              <a:t>BSD/GPL DSP/Link interface software </a:t>
            </a:r>
          </a:p>
          <a:p>
            <a:r>
              <a:rPr lang="en-US" dirty="0" smtClean="0"/>
              <a:t>Free 3D graphics libraries (OpenGLES 2.0)</a:t>
            </a:r>
          </a:p>
          <a:p>
            <a:r>
              <a:rPr lang="en-US" dirty="0" smtClean="0"/>
              <a:t>Free production audio/video codecs for the DSP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3733800"/>
            <a:ext cx="876300" cy="135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28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1143000"/>
          </a:xfrm>
        </p:spPr>
        <p:txBody>
          <a:bodyPr/>
          <a:lstStyle/>
          <a:p>
            <a:r>
              <a:rPr lang="en-US" smtClean="0"/>
              <a:t> Some hardware options</a:t>
            </a:r>
            <a:br>
              <a:rPr lang="en-US" smtClean="0"/>
            </a:br>
            <a:r>
              <a:rPr lang="en-US" sz="2000" smtClean="0">
                <a:hlinkClick r:id="rId3"/>
              </a:rPr>
              <a:t>http://wiki.omap.com/index.php?title=OMAP3_Boards</a:t>
            </a:r>
            <a:r>
              <a:rPr lang="en-US" sz="2000" smtClean="0"/>
              <a:t> </a:t>
            </a:r>
          </a:p>
        </p:txBody>
      </p:sp>
      <p:sp>
        <p:nvSpPr>
          <p:cNvPr id="93187" name="Content Placeholder 32"/>
          <p:cNvSpPr>
            <a:spLocks noGrp="1"/>
          </p:cNvSpPr>
          <p:nvPr>
            <p:ph idx="1"/>
          </p:nvPr>
        </p:nvSpPr>
        <p:spPr>
          <a:xfrm>
            <a:off x="533400" y="1295400"/>
            <a:ext cx="5486400" cy="3733800"/>
          </a:xfrm>
        </p:spPr>
        <p:txBody>
          <a:bodyPr>
            <a:normAutofit fontScale="92500"/>
          </a:bodyPr>
          <a:lstStyle/>
          <a:p>
            <a:pPr marL="0" indent="0" eaLnBrk="1" hangingPunct="1"/>
            <a:r>
              <a:rPr lang="en-US" dirty="0" smtClean="0"/>
              <a:t>TI/Mistral OMAP35x EVM</a:t>
            </a:r>
          </a:p>
          <a:p>
            <a:pPr marL="0" indent="0" eaLnBrk="1" hangingPunct="1"/>
            <a:r>
              <a:rPr lang="en-US" dirty="0" smtClean="0"/>
              <a:t>Nokia Internet Tablets</a:t>
            </a:r>
          </a:p>
          <a:p>
            <a:pPr marL="0" indent="0" eaLnBrk="1" hangingPunct="1"/>
            <a:r>
              <a:rPr lang="en-US" dirty="0" err="1" smtClean="0"/>
              <a:t>LogicPD</a:t>
            </a:r>
            <a:r>
              <a:rPr lang="en-US" dirty="0" smtClean="0"/>
              <a:t> </a:t>
            </a:r>
            <a:r>
              <a:rPr lang="en-US" dirty="0" err="1" smtClean="0"/>
              <a:t>OMAPZoom</a:t>
            </a:r>
            <a:endParaRPr lang="en-US" dirty="0" smtClean="0"/>
          </a:p>
          <a:p>
            <a:pPr marL="0" indent="0" eaLnBrk="1" hangingPunct="1"/>
            <a:r>
              <a:rPr lang="en-US" dirty="0" smtClean="0"/>
              <a:t>Gumstix </a:t>
            </a:r>
            <a:r>
              <a:rPr lang="en-US" dirty="0" err="1" smtClean="0"/>
              <a:t>Overo</a:t>
            </a:r>
            <a:endParaRPr lang="en-US" dirty="0" smtClean="0"/>
          </a:p>
          <a:p>
            <a:pPr marL="0" indent="0" eaLnBrk="1" hangingPunct="1"/>
            <a:r>
              <a:rPr lang="en-US" dirty="0" smtClean="0"/>
              <a:t>Analogue &amp; Micro Cobra3530</a:t>
            </a:r>
          </a:p>
          <a:p>
            <a:pPr marL="0" indent="0" eaLnBrk="1" hangingPunct="1"/>
            <a:r>
              <a:rPr lang="en-US" dirty="0" smtClean="0"/>
              <a:t>Cogent CSB740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dirty="0" smtClean="0"/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5715000" y="3227388"/>
            <a:ext cx="1317625" cy="963612"/>
            <a:chOff x="4852988" y="4939300"/>
            <a:chExt cx="1317887" cy="962614"/>
          </a:xfrm>
        </p:grpSpPr>
        <p:pic>
          <p:nvPicPr>
            <p:cNvPr id="93210" name="Picture 8" descr="Clipboard0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38750" y="4939300"/>
              <a:ext cx="818300" cy="680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3211" name="Text Box 9"/>
            <p:cNvSpPr txBox="1">
              <a:spLocks noChangeArrowheads="1"/>
            </p:cNvSpPr>
            <p:nvPr/>
          </p:nvSpPr>
          <p:spPr bwMode="gray">
            <a:xfrm>
              <a:off x="4852988" y="5548729"/>
              <a:ext cx="1317887" cy="35318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144" tIns="9144" rIns="9144" bIns="9144">
              <a:spAutoFit/>
            </a:bodyPr>
            <a:lstStyle/>
            <a:p>
              <a:r>
                <a:rPr lang="en-US" sz="700"/>
                <a:t>LogicPD OMAP34x Mobile Development Kit</a:t>
              </a:r>
            </a:p>
            <a:p>
              <a:r>
                <a:rPr lang="en-US" sz="700"/>
                <a:t>3.8” x 6.3” x .95”</a:t>
              </a:r>
            </a:p>
          </p:txBody>
        </p:sp>
      </p:grp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5943600" y="1371600"/>
            <a:ext cx="1296988" cy="1497013"/>
            <a:chOff x="1112796" y="4687747"/>
            <a:chExt cx="1296631" cy="1496834"/>
          </a:xfrm>
        </p:grpSpPr>
        <p:pic>
          <p:nvPicPr>
            <p:cNvPr id="93208" name="Picture 4" descr="Clipboard0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09675" y="4687747"/>
              <a:ext cx="989879" cy="998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3209" name="Text Box 10"/>
            <p:cNvSpPr txBox="1">
              <a:spLocks noChangeArrowheads="1"/>
            </p:cNvSpPr>
            <p:nvPr/>
          </p:nvSpPr>
          <p:spPr bwMode="gray">
            <a:xfrm>
              <a:off x="1112796" y="5831182"/>
              <a:ext cx="1296631" cy="3533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144" tIns="9144" rIns="9144" bIns="9144">
              <a:spAutoFit/>
            </a:bodyPr>
            <a:lstStyle/>
            <a:p>
              <a:r>
                <a:rPr lang="en-US" sz="700"/>
                <a:t>LogicPD OMAP35x Dev. Kit / Medical EVM</a:t>
              </a:r>
            </a:p>
            <a:p>
              <a:r>
                <a:rPr lang="en-US" sz="700"/>
                <a:t>5.75” x 6.25”</a:t>
              </a:r>
            </a:p>
          </p:txBody>
        </p:sp>
      </p:grp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6248400" y="4953000"/>
            <a:ext cx="992188" cy="814388"/>
            <a:chOff x="357188" y="2053395"/>
            <a:chExt cx="1374099" cy="1271029"/>
          </a:xfrm>
        </p:grpSpPr>
        <p:pic>
          <p:nvPicPr>
            <p:cNvPr id="93206" name="Picture 19" descr="2430OSK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7188" y="2053395"/>
              <a:ext cx="1374099" cy="778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3207" name="Text Box 12"/>
            <p:cNvSpPr txBox="1">
              <a:spLocks noChangeArrowheads="1"/>
            </p:cNvSpPr>
            <p:nvPr/>
          </p:nvSpPr>
          <p:spPr bwMode="gray">
            <a:xfrm>
              <a:off x="1069976" y="2971280"/>
              <a:ext cx="480098" cy="3531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144" tIns="9144" rIns="9144" bIns="9144">
              <a:spAutoFit/>
            </a:bodyPr>
            <a:lstStyle/>
            <a:p>
              <a:r>
                <a:rPr lang="en-US" sz="700"/>
                <a:t>OMAP35x EVM</a:t>
              </a:r>
            </a:p>
            <a:p>
              <a:r>
                <a:rPr lang="en-US" sz="700"/>
                <a:t>4.25” x 7”</a:t>
              </a:r>
            </a:p>
          </p:txBody>
        </p:sp>
      </p:grpSp>
      <p:sp>
        <p:nvSpPr>
          <p:cNvPr id="93191" name="Text Box 13"/>
          <p:cNvSpPr txBox="1">
            <a:spLocks noChangeArrowheads="1"/>
          </p:cNvSpPr>
          <p:nvPr/>
        </p:nvSpPr>
        <p:spPr bwMode="auto">
          <a:xfrm>
            <a:off x="1295400" y="6056312"/>
            <a:ext cx="1336675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i="1"/>
              <a:t>Not to scale.  Approximate size noted (in inches)</a:t>
            </a:r>
          </a:p>
        </p:txBody>
      </p: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7620000" y="4800600"/>
            <a:ext cx="1158875" cy="1114425"/>
            <a:chOff x="6226175" y="2874625"/>
            <a:chExt cx="922422" cy="926992"/>
          </a:xfrm>
        </p:grpSpPr>
        <p:pic>
          <p:nvPicPr>
            <p:cNvPr id="93204" name="Picture 17" descr="sdp3430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26175" y="2874625"/>
              <a:ext cx="813167" cy="611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3205" name="Text Box 18"/>
            <p:cNvSpPr txBox="1">
              <a:spLocks noChangeArrowheads="1"/>
            </p:cNvSpPr>
            <p:nvPr/>
          </p:nvSpPr>
          <p:spPr bwMode="gray">
            <a:xfrm>
              <a:off x="6676562" y="3448160"/>
              <a:ext cx="472035" cy="3534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144" tIns="9144" rIns="9144" bIns="9144">
              <a:spAutoFit/>
            </a:bodyPr>
            <a:lstStyle/>
            <a:p>
              <a:r>
                <a:rPr lang="en-US" sz="700"/>
                <a:t>OMAP34x SDP</a:t>
              </a:r>
            </a:p>
            <a:p>
              <a:r>
                <a:rPr lang="en-US" sz="700"/>
                <a:t>8.5” x 11”</a:t>
              </a:r>
            </a:p>
          </p:txBody>
        </p:sp>
      </p:grpSp>
      <p:grpSp>
        <p:nvGrpSpPr>
          <p:cNvPr id="6" name="Group 50"/>
          <p:cNvGrpSpPr>
            <a:grpSpLocks/>
          </p:cNvGrpSpPr>
          <p:nvPr/>
        </p:nvGrpSpPr>
        <p:grpSpPr bwMode="auto">
          <a:xfrm>
            <a:off x="5029200" y="4648200"/>
            <a:ext cx="873125" cy="1268413"/>
            <a:chOff x="3721101" y="2341892"/>
            <a:chExt cx="873807" cy="1268336"/>
          </a:xfrm>
        </p:grpSpPr>
        <p:sp>
          <p:nvSpPr>
            <p:cNvPr id="93202" name="Text Box 11"/>
            <p:cNvSpPr txBox="1">
              <a:spLocks noChangeArrowheads="1"/>
            </p:cNvSpPr>
            <p:nvPr/>
          </p:nvSpPr>
          <p:spPr bwMode="gray">
            <a:xfrm>
              <a:off x="4178579" y="3256554"/>
              <a:ext cx="416329" cy="3536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144" tIns="9144" rIns="9144" bIns="9144">
              <a:spAutoFit/>
            </a:bodyPr>
            <a:lstStyle/>
            <a:p>
              <a:r>
                <a:rPr lang="en-US" sz="700"/>
                <a:t>Beagle Board</a:t>
              </a:r>
            </a:p>
            <a:p>
              <a:r>
                <a:rPr lang="en-US" sz="700"/>
                <a:t>3” x 3”</a:t>
              </a:r>
            </a:p>
          </p:txBody>
        </p:sp>
        <p:pic>
          <p:nvPicPr>
            <p:cNvPr id="93203" name="Picture 22" descr="Clipboard01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21101" y="2341892"/>
              <a:ext cx="859361" cy="888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7315200" y="3778250"/>
            <a:ext cx="1143000" cy="823913"/>
            <a:chOff x="7010400" y="3111500"/>
            <a:chExt cx="1143000" cy="823913"/>
          </a:xfrm>
        </p:grpSpPr>
        <p:pic>
          <p:nvPicPr>
            <p:cNvPr id="340994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010400" y="3111500"/>
              <a:ext cx="952500" cy="6350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</p:pic>
        <p:sp>
          <p:nvSpPr>
            <p:cNvPr id="93201" name="Text Box 11"/>
            <p:cNvSpPr txBox="1">
              <a:spLocks noChangeArrowheads="1"/>
            </p:cNvSpPr>
            <p:nvPr/>
          </p:nvSpPr>
          <p:spPr bwMode="gray">
            <a:xfrm>
              <a:off x="7239000" y="3810000"/>
              <a:ext cx="914400" cy="1254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144" tIns="9144" rIns="9144" bIns="9144">
              <a:spAutoFit/>
            </a:bodyPr>
            <a:lstStyle/>
            <a:p>
              <a:r>
                <a:rPr lang="en-US" sz="700"/>
                <a:t>Gumstix Overo</a:t>
              </a:r>
            </a:p>
          </p:txBody>
        </p: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7616825" y="1905000"/>
            <a:ext cx="974725" cy="1408113"/>
            <a:chOff x="7616080" y="1905000"/>
            <a:chExt cx="975469" cy="1408432"/>
          </a:xfrm>
        </p:grpSpPr>
        <p:pic>
          <p:nvPicPr>
            <p:cNvPr id="226327" name="Picture 23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16080" y="1905000"/>
              <a:ext cx="975469" cy="981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</p:pic>
        <p:sp>
          <p:nvSpPr>
            <p:cNvPr id="93199" name="Text Box 11"/>
            <p:cNvSpPr txBox="1">
              <a:spLocks noChangeArrowheads="1"/>
            </p:cNvSpPr>
            <p:nvPr/>
          </p:nvSpPr>
          <p:spPr bwMode="gray">
            <a:xfrm>
              <a:off x="8001000" y="2971800"/>
              <a:ext cx="416075" cy="3416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144" tIns="9144" rIns="9144" bIns="9144">
              <a:spAutoFit/>
            </a:bodyPr>
            <a:lstStyle/>
            <a:p>
              <a:r>
                <a:rPr lang="en-US" sz="700"/>
                <a:t>Mini Board</a:t>
              </a:r>
            </a:p>
            <a:p>
              <a:r>
                <a:rPr lang="en-US" sz="700"/>
                <a:t>3” x 3”</a:t>
              </a:r>
            </a:p>
          </p:txBody>
        </p:sp>
      </p:grpSp>
      <p:pic>
        <p:nvPicPr>
          <p:cNvPr id="226329" name="Picture 2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70313" y="5065712"/>
            <a:ext cx="80168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226330" name="Picture 26"/>
          <p:cNvPicPr>
            <a:picLocks noChangeAspect="1" noChangeArrowheads="1"/>
          </p:cNvPicPr>
          <p:nvPr/>
        </p:nvPicPr>
        <p:blipFill>
          <a:blip r:embed="rId12" cstate="print"/>
          <a:srcRect l="8719" t="2909" r="4087" b="6909"/>
          <a:stretch>
            <a:fillRect/>
          </a:stretch>
        </p:blipFill>
        <p:spPr bwMode="auto">
          <a:xfrm>
            <a:off x="2057400" y="4989512"/>
            <a:ext cx="12954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76200"/>
            <a:ext cx="8763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Many tools options</a:t>
            </a:r>
            <a:br>
              <a:rPr lang="en-US" dirty="0" smtClean="0"/>
            </a:br>
            <a:r>
              <a:rPr lang="en-US" sz="1200" dirty="0" smtClean="0">
                <a:hlinkClick r:id="rId3"/>
              </a:rPr>
              <a:t>http://focus.ti.com/dsp/docs/dspplatformscontenttp.tsp?sectionId=2&amp;familyId=1525&amp;tabId=2224</a:t>
            </a:r>
            <a:r>
              <a:rPr lang="en-US" sz="1200" dirty="0" smtClean="0"/>
              <a:t> </a:t>
            </a:r>
            <a:endParaRPr lang="en-US" sz="3600" dirty="0" smtClean="0"/>
          </a:p>
        </p:txBody>
      </p:sp>
      <p:graphicFrame>
        <p:nvGraphicFramePr>
          <p:cNvPr id="192593" name="Group 81"/>
          <p:cNvGraphicFramePr>
            <a:graphicFrameLocks noGrp="1"/>
          </p:cNvGraphicFramePr>
          <p:nvPr>
            <p:ph idx="4294967295"/>
          </p:nvPr>
        </p:nvGraphicFramePr>
        <p:xfrm>
          <a:off x="293688" y="1828800"/>
          <a:ext cx="8850312" cy="3990341"/>
        </p:xfrm>
        <a:graphic>
          <a:graphicData uri="http://schemas.openxmlformats.org/drawingml/2006/table">
            <a:tbl>
              <a:tblPr/>
              <a:tblGrid>
                <a:gridCol w="2286000"/>
                <a:gridCol w="2546350"/>
                <a:gridCol w="2692400"/>
                <a:gridCol w="1325562"/>
              </a:tblGrid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Tool / Top features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Debug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Compile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Other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207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2E2E2"/>
                          </a:solidFill>
                          <a:effectLst/>
                          <a:latin typeface="Arial" charset="0"/>
                        </a:rPr>
                        <a:t>TI Code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2E2E2"/>
                          </a:solidFill>
                          <a:effectLst/>
                          <a:latin typeface="Arial" charset="0"/>
                        </a:rPr>
                        <a:t>Composer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2E2E2"/>
                          </a:solidFill>
                          <a:effectLst/>
                          <a:latin typeface="Arial" charset="0"/>
                        </a:rPr>
                        <a:t>Studio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Low-level ARM and DSP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Low-level ARM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(ARMv7)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and DSP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(NEON roadmap)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Power-aware debug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Arial" charset="0"/>
                        </a:rPr>
                        <a:t>ARM RealView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Low-level ARM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Application-level ARM (ARMv7, NEON)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Arial" charset="0"/>
                        </a:rPr>
                        <a:t>Lauterbach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Low-level and app ARM and DSP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Extensive trace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2E2E2"/>
                          </a:solidFill>
                          <a:effectLst/>
                          <a:latin typeface="Arial" charset="0"/>
                        </a:rPr>
                        <a:t>Green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2E2E2"/>
                          </a:solidFill>
                          <a:effectLst/>
                          <a:latin typeface="Arial" charset="0"/>
                        </a:rPr>
                        <a:t>Hills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Low-level and app ARM and DSP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Low-level ARM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Trace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</a:tr>
              <a:tr h="661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Arial" charset="0"/>
                        </a:rPr>
                        <a:t>CodeSourcery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Linux application debug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Linux kernel/app ARM (ARMv7, NEON)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pic>
        <p:nvPicPr>
          <p:cNvPr id="94248" name="Picture 9" descr="lauterbach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381000" y="3879850"/>
            <a:ext cx="21336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49" name="Picture 11" descr="codesourcer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5181600"/>
            <a:ext cx="21336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50" name="Picture 15" descr="realview-rgb-ta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3276600"/>
            <a:ext cx="15240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57213" y="2286000"/>
            <a:ext cx="1804987" cy="914400"/>
            <a:chOff x="403225" y="1882775"/>
            <a:chExt cx="1804988" cy="914400"/>
          </a:xfrm>
        </p:grpSpPr>
        <p:pic>
          <p:nvPicPr>
            <p:cNvPr id="94256" name="Picture 7" descr="CCSlogo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gray">
            <a:xfrm>
              <a:off x="403225" y="1882775"/>
              <a:ext cx="1803400" cy="376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4257" name="Picture 8" descr="ccslogo2"/>
            <p:cNvPicPr>
              <a:picLocks noChangeAspect="1" noChangeArrowheads="1"/>
            </p:cNvPicPr>
            <p:nvPr/>
          </p:nvPicPr>
          <p:blipFill>
            <a:blip r:embed="rId9" cstate="print"/>
            <a:srcRect r="13084" b="-3636"/>
            <a:stretch>
              <a:fillRect/>
            </a:stretch>
          </p:blipFill>
          <p:spPr bwMode="gray">
            <a:xfrm>
              <a:off x="1322388" y="2254250"/>
              <a:ext cx="885825" cy="54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4252" name="Picture 4" descr="ghslogo_hm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gray">
          <a:xfrm>
            <a:off x="457200" y="4495800"/>
            <a:ext cx="18288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53" name="Text Box 40"/>
          <p:cNvSpPr txBox="1">
            <a:spLocks noChangeArrowheads="1"/>
          </p:cNvSpPr>
          <p:nvPr/>
        </p:nvSpPr>
        <p:spPr bwMode="auto">
          <a:xfrm>
            <a:off x="1752600" y="5867400"/>
            <a:ext cx="2446338" cy="25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5000"/>
              </a:spcBef>
              <a:buFont typeface="Arial" charset="0"/>
              <a:buChar char="•"/>
            </a:pPr>
            <a:r>
              <a:rPr lang="en-US" sz="1000"/>
              <a:t>Cortex-A8 uses ARMv7 instructions</a:t>
            </a:r>
          </a:p>
        </p:txBody>
      </p:sp>
      <p:sp>
        <p:nvSpPr>
          <p:cNvPr id="94254" name="Rectangle 61"/>
          <p:cNvSpPr>
            <a:spLocks noChangeArrowheads="1"/>
          </p:cNvSpPr>
          <p:nvPr/>
        </p:nvSpPr>
        <p:spPr bwMode="auto">
          <a:xfrm>
            <a:off x="4572000" y="5791200"/>
            <a:ext cx="4381500" cy="342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50000"/>
              </a:lnSpc>
              <a:spcBef>
                <a:spcPct val="65000"/>
              </a:spcBef>
            </a:pPr>
            <a:r>
              <a:rPr lang="en-US" sz="1000"/>
              <a:t>Additional third party information: </a:t>
            </a:r>
            <a:r>
              <a:rPr lang="en-US" sz="1000">
                <a:hlinkClick r:id="rId3"/>
              </a:rPr>
              <a:t>here</a:t>
            </a:r>
            <a:endParaRPr lang="en-US" sz="1000"/>
          </a:p>
        </p:txBody>
      </p:sp>
      <p:sp>
        <p:nvSpPr>
          <p:cNvPr id="227376" name="Rectangle 11"/>
          <p:cNvSpPr>
            <a:spLocks noChangeArrowheads="1"/>
          </p:cNvSpPr>
          <p:nvPr/>
        </p:nvSpPr>
        <p:spPr bwMode="auto">
          <a:xfrm>
            <a:off x="685800" y="1219200"/>
            <a:ext cx="6781800" cy="457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2000" dirty="0" smtClean="0">
                <a:latin typeface="+mj-lt"/>
              </a:rPr>
              <a:t>M</a:t>
            </a:r>
            <a:r>
              <a:rPr lang="en-US" sz="2000" dirty="0" smtClean="0">
                <a:latin typeface="+mj-lt"/>
              </a:rPr>
              <a:t>any </a:t>
            </a:r>
            <a:r>
              <a:rPr lang="en-US" sz="2000" dirty="0">
                <a:latin typeface="+mj-lt"/>
              </a:rPr>
              <a:t>OS vendors </a:t>
            </a:r>
            <a:r>
              <a:rPr lang="en-US" sz="2000" dirty="0" smtClean="0">
                <a:latin typeface="+mj-lt"/>
              </a:rPr>
              <a:t>are </a:t>
            </a:r>
            <a:r>
              <a:rPr lang="en-US" sz="2000" dirty="0">
                <a:latin typeface="+mj-lt"/>
              </a:rPr>
              <a:t>OMAP35x not listed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 descr="new blue oval copy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909638"/>
            <a:ext cx="7680325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Oval 30"/>
          <p:cNvSpPr/>
          <p:nvPr/>
        </p:nvSpPr>
        <p:spPr>
          <a:xfrm>
            <a:off x="76200" y="3505200"/>
            <a:ext cx="2438400" cy="914400"/>
          </a:xfrm>
          <a:prstGeom prst="ellipse">
            <a:avLst/>
          </a:prstGeom>
          <a:gradFill flip="none" rotWithShape="1">
            <a:gsLst>
              <a:gs pos="17000">
                <a:schemeClr val="bg1"/>
              </a:gs>
              <a:gs pos="87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FFFFFF"/>
              </a:solidFill>
            </a:endParaRPr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2492375" y="838200"/>
            <a:ext cx="936625" cy="531813"/>
            <a:chOff x="5776066" y="1395670"/>
            <a:chExt cx="936625" cy="531813"/>
          </a:xfrm>
        </p:grpSpPr>
        <p:sp>
          <p:nvSpPr>
            <p:cNvPr id="531480" name="Oval 24"/>
            <p:cNvSpPr>
              <a:spLocks noChangeArrowheads="1"/>
            </p:cNvSpPr>
            <p:nvPr/>
          </p:nvSpPr>
          <p:spPr bwMode="auto">
            <a:xfrm>
              <a:off x="5776066" y="1395670"/>
              <a:ext cx="936625" cy="531813"/>
            </a:xfrm>
            <a:prstGeom prst="ellipse">
              <a:avLst/>
            </a:prstGeom>
            <a:solidFill>
              <a:srgbClr val="00B0F0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+mn-lt"/>
              </a:endParaRPr>
            </a:p>
          </p:txBody>
        </p:sp>
        <p:sp>
          <p:nvSpPr>
            <p:cNvPr id="39971" name="Text Box 19"/>
            <p:cNvSpPr txBox="1">
              <a:spLocks noChangeArrowheads="1"/>
            </p:cNvSpPr>
            <p:nvPr/>
          </p:nvSpPr>
          <p:spPr bwMode="auto">
            <a:xfrm>
              <a:off x="5784004" y="1424245"/>
              <a:ext cx="87471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>
                  <a:latin typeface="+mn-lt"/>
                  <a:sym typeface="Wingdings" pitchFamily="2" charset="2"/>
                </a:rPr>
                <a:t>$149</a:t>
              </a:r>
              <a:endParaRPr lang="en-US" sz="2000">
                <a:latin typeface="+mn-lt"/>
              </a:endParaRPr>
            </a:p>
          </p:txBody>
        </p:sp>
      </p:grpSp>
      <p:sp>
        <p:nvSpPr>
          <p:cNvPr id="531477" name="Text Box 21"/>
          <p:cNvSpPr txBox="1">
            <a:spLocks noChangeArrowheads="1"/>
          </p:cNvSpPr>
          <p:nvPr/>
        </p:nvSpPr>
        <p:spPr bwMode="auto">
          <a:xfrm>
            <a:off x="47625" y="1066800"/>
            <a:ext cx="2478088" cy="79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sz="1800" dirty="0">
                <a:latin typeface="+mn-lt"/>
              </a:rPr>
              <a:t>&gt; </a:t>
            </a:r>
            <a:r>
              <a:rPr lang="en-US" sz="1800" dirty="0" smtClean="0">
                <a:latin typeface="+mn-lt"/>
              </a:rPr>
              <a:t>2,500 </a:t>
            </a:r>
            <a:r>
              <a:rPr lang="en-US" sz="1800" dirty="0">
                <a:latin typeface="+mn-lt"/>
              </a:rPr>
              <a:t>participants and growing</a:t>
            </a:r>
          </a:p>
        </p:txBody>
      </p:sp>
      <p:sp>
        <p:nvSpPr>
          <p:cNvPr id="2" name="Text Box 23"/>
          <p:cNvSpPr txBox="1">
            <a:spLocks noChangeArrowheads="1"/>
          </p:cNvSpPr>
          <p:nvPr/>
        </p:nvSpPr>
        <p:spPr bwMode="auto">
          <a:xfrm>
            <a:off x="33338" y="3581400"/>
            <a:ext cx="2481262" cy="79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sz="1800" dirty="0">
                <a:latin typeface="+mn-lt"/>
              </a:rPr>
              <a:t>Open access to hardware documentation</a:t>
            </a:r>
          </a:p>
        </p:txBody>
      </p:sp>
      <p:sp>
        <p:nvSpPr>
          <p:cNvPr id="3" name="Text Box 23"/>
          <p:cNvSpPr txBox="1">
            <a:spLocks noChangeArrowheads="1"/>
          </p:cNvSpPr>
          <p:nvPr/>
        </p:nvSpPr>
        <p:spPr bwMode="auto">
          <a:xfrm>
            <a:off x="6753225" y="685800"/>
            <a:ext cx="2143125" cy="1269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sz="1800" dirty="0">
                <a:latin typeface="+mn-lt"/>
              </a:rPr>
              <a:t>Wikis, </a:t>
            </a:r>
            <a:r>
              <a:rPr lang="en-US" sz="1800" dirty="0" smtClean="0">
                <a:latin typeface="+mn-lt"/>
              </a:rPr>
              <a:t>blogs/RSS, </a:t>
            </a:r>
            <a:r>
              <a:rPr lang="en-US" sz="1800" dirty="0">
                <a:latin typeface="+mn-lt"/>
              </a:rPr>
              <a:t>promotion of community </a:t>
            </a:r>
            <a:r>
              <a:rPr lang="en-US" sz="1800" dirty="0" smtClean="0">
                <a:latin typeface="+mn-lt"/>
              </a:rPr>
              <a:t>activity</a:t>
            </a:r>
            <a:endParaRPr lang="en-US" sz="1800" dirty="0">
              <a:latin typeface="+mn-lt"/>
            </a:endParaRPr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5843588" y="4368800"/>
            <a:ext cx="2733675" cy="1879600"/>
            <a:chOff x="3681" y="2887"/>
            <a:chExt cx="1722" cy="1184"/>
          </a:xfrm>
        </p:grpSpPr>
        <p:pic>
          <p:nvPicPr>
            <p:cNvPr id="15390" name="Picture 10" descr="new blue ova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81" y="2887"/>
              <a:ext cx="1722" cy="1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67" name="Text Box 13"/>
            <p:cNvSpPr txBox="1">
              <a:spLocks noChangeArrowheads="1"/>
            </p:cNvSpPr>
            <p:nvPr/>
          </p:nvSpPr>
          <p:spPr bwMode="auto">
            <a:xfrm>
              <a:off x="3980" y="3195"/>
              <a:ext cx="1150" cy="3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1800">
                  <a:latin typeface="+mn-lt"/>
                </a:rPr>
                <a:t>Free</a:t>
              </a:r>
              <a:br>
                <a:rPr lang="en-US" sz="1800">
                  <a:latin typeface="+mn-lt"/>
                </a:rPr>
              </a:br>
              <a:r>
                <a:rPr lang="en-US" sz="1800">
                  <a:latin typeface="+mn-lt"/>
                </a:rPr>
                <a:t>software</a:t>
              </a:r>
            </a:p>
          </p:txBody>
        </p:sp>
      </p:grp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6478588" y="1739900"/>
            <a:ext cx="2733675" cy="1879600"/>
            <a:chOff x="99" y="1275"/>
            <a:chExt cx="1722" cy="1184"/>
          </a:xfrm>
        </p:grpSpPr>
        <p:pic>
          <p:nvPicPr>
            <p:cNvPr id="15388" name="Picture 10" descr="new blue ova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9" y="1275"/>
              <a:ext cx="1722" cy="1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65" name="Text Box 15"/>
            <p:cNvSpPr txBox="1">
              <a:spLocks noChangeArrowheads="1"/>
            </p:cNvSpPr>
            <p:nvPr/>
          </p:nvSpPr>
          <p:spPr bwMode="auto">
            <a:xfrm>
              <a:off x="378" y="1605"/>
              <a:ext cx="1150" cy="3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1800">
                  <a:latin typeface="+mn-lt"/>
                </a:rPr>
                <a:t>Freedom to innovate</a:t>
              </a:r>
            </a:p>
          </p:txBody>
        </p: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3205163" y="533400"/>
            <a:ext cx="2733675" cy="1879600"/>
            <a:chOff x="3179763" y="776288"/>
            <a:chExt cx="2733675" cy="1879600"/>
          </a:xfrm>
        </p:grpSpPr>
        <p:pic>
          <p:nvPicPr>
            <p:cNvPr id="15386" name="Picture 10" descr="new blue ova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79763" y="776288"/>
              <a:ext cx="2733675" cy="187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63" name="Text Box 17"/>
            <p:cNvSpPr txBox="1">
              <a:spLocks noChangeArrowheads="1"/>
            </p:cNvSpPr>
            <p:nvPr/>
          </p:nvSpPr>
          <p:spPr bwMode="auto">
            <a:xfrm>
              <a:off x="3773488" y="1290638"/>
              <a:ext cx="1666875" cy="5909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1800">
                  <a:latin typeface="+mn-lt"/>
                </a:rPr>
                <a:t>Personally affordable</a:t>
              </a:r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0" y="1752600"/>
            <a:ext cx="2733675" cy="1879600"/>
            <a:chOff x="4055" y="1320"/>
            <a:chExt cx="1722" cy="1184"/>
          </a:xfrm>
        </p:grpSpPr>
        <p:pic>
          <p:nvPicPr>
            <p:cNvPr id="15384" name="Picture 10" descr="new blue ova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55" y="1320"/>
              <a:ext cx="1722" cy="1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61" name="Text Box 6"/>
            <p:cNvSpPr txBox="1">
              <a:spLocks noChangeArrowheads="1"/>
            </p:cNvSpPr>
            <p:nvPr/>
          </p:nvSpPr>
          <p:spPr bwMode="auto">
            <a:xfrm>
              <a:off x="4331" y="1535"/>
              <a:ext cx="1198" cy="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1800" dirty="0">
                  <a:latin typeface="+mn-lt"/>
                </a:rPr>
                <a:t>Active &amp; technical community</a:t>
              </a:r>
            </a:p>
          </p:txBody>
        </p:sp>
      </p:grpSp>
      <p:grpSp>
        <p:nvGrpSpPr>
          <p:cNvPr id="9" name="Group 32"/>
          <p:cNvGrpSpPr>
            <a:grpSpLocks/>
          </p:cNvGrpSpPr>
          <p:nvPr/>
        </p:nvGrpSpPr>
        <p:grpSpPr bwMode="auto">
          <a:xfrm>
            <a:off x="392113" y="4445000"/>
            <a:ext cx="2733675" cy="1879600"/>
            <a:chOff x="247" y="2921"/>
            <a:chExt cx="1722" cy="1184"/>
          </a:xfrm>
        </p:grpSpPr>
        <p:pic>
          <p:nvPicPr>
            <p:cNvPr id="15382" name="Picture 10" descr="new blue ova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7" y="2921"/>
              <a:ext cx="1722" cy="1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59" name="Text Box 11"/>
            <p:cNvSpPr txBox="1">
              <a:spLocks noChangeArrowheads="1"/>
            </p:cNvSpPr>
            <p:nvPr/>
          </p:nvSpPr>
          <p:spPr bwMode="auto">
            <a:xfrm>
              <a:off x="580" y="3203"/>
              <a:ext cx="1092" cy="50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800">
                  <a:latin typeface="+mn-lt"/>
                </a:rPr>
                <a:t>Opportunity to tinker and learn</a:t>
              </a:r>
            </a:p>
          </p:txBody>
        </p:sp>
      </p:grpSp>
      <p:sp>
        <p:nvSpPr>
          <p:cNvPr id="30" name="Oval 29"/>
          <p:cNvSpPr/>
          <p:nvPr/>
        </p:nvSpPr>
        <p:spPr>
          <a:xfrm>
            <a:off x="6553200" y="3429000"/>
            <a:ext cx="2438400" cy="914400"/>
          </a:xfrm>
          <a:prstGeom prst="ellipse">
            <a:avLst/>
          </a:prstGeom>
          <a:gradFill flip="none" rotWithShape="1">
            <a:gsLst>
              <a:gs pos="17000">
                <a:schemeClr val="bg1"/>
              </a:gs>
              <a:gs pos="87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531479" name="Text Box 23"/>
          <p:cNvSpPr txBox="1">
            <a:spLocks noChangeArrowheads="1"/>
          </p:cNvSpPr>
          <p:nvPr/>
        </p:nvSpPr>
        <p:spPr bwMode="auto">
          <a:xfrm>
            <a:off x="6711950" y="3276600"/>
            <a:ext cx="2279650" cy="1269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sz="1800" dirty="0" smtClean="0">
                <a:latin typeface="+mn-lt"/>
              </a:rPr>
              <a:t>Android,  Ubuntu,  Angstrom, </a:t>
            </a:r>
            <a:r>
              <a:rPr lang="en-US" sz="1800" dirty="0" err="1" smtClean="0">
                <a:latin typeface="+mn-lt"/>
              </a:rPr>
              <a:t>FFmpeg,MeeGo</a:t>
            </a:r>
            <a:r>
              <a:rPr lang="en-US" sz="1800" dirty="0" smtClean="0">
                <a:latin typeface="+mn-lt"/>
              </a:rPr>
              <a:t>, Symbian, …</a:t>
            </a:r>
            <a:endParaRPr lang="en-US" sz="1800" dirty="0">
              <a:latin typeface="+mn-lt"/>
            </a:endParaRPr>
          </a:p>
        </p:txBody>
      </p:sp>
      <p:sp>
        <p:nvSpPr>
          <p:cNvPr id="32" name="Title 18"/>
          <p:cNvSpPr txBox="1">
            <a:spLocks/>
          </p:cNvSpPr>
          <p:nvPr/>
        </p:nvSpPr>
        <p:spPr>
          <a:xfrm>
            <a:off x="228600" y="2860675"/>
            <a:ext cx="8458200" cy="1787525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85000"/>
              </a:lnSpc>
              <a:defRPr/>
            </a:pPr>
            <a:r>
              <a:rPr lang="en-US" sz="2800" kern="0" dirty="0">
                <a:latin typeface="+mn-lt"/>
                <a:ea typeface="+mj-ea"/>
                <a:cs typeface="+mj-cs"/>
              </a:rPr>
              <a:t>Addressing </a:t>
            </a:r>
            <a:br>
              <a:rPr lang="en-US" sz="2800" kern="0" dirty="0">
                <a:latin typeface="+mn-lt"/>
                <a:ea typeface="+mj-ea"/>
                <a:cs typeface="+mj-cs"/>
              </a:rPr>
            </a:br>
            <a:r>
              <a:rPr lang="en-US" sz="2800" kern="0" dirty="0">
                <a:latin typeface="+mn-lt"/>
                <a:ea typeface="+mj-ea"/>
                <a:cs typeface="+mj-cs"/>
              </a:rPr>
              <a:t>open source </a:t>
            </a:r>
            <a:br>
              <a:rPr lang="en-US" sz="2800" kern="0" dirty="0">
                <a:latin typeface="+mn-lt"/>
                <a:ea typeface="+mj-ea"/>
                <a:cs typeface="+mj-cs"/>
              </a:rPr>
            </a:br>
            <a:r>
              <a:rPr lang="en-US" sz="2800" kern="0" dirty="0">
                <a:latin typeface="+mn-lt"/>
                <a:ea typeface="+mj-ea"/>
                <a:cs typeface="+mj-cs"/>
              </a:rPr>
              <a:t>community</a:t>
            </a:r>
            <a:br>
              <a:rPr lang="en-US" sz="2800" kern="0" dirty="0">
                <a:latin typeface="+mn-lt"/>
                <a:ea typeface="+mj-ea"/>
                <a:cs typeface="+mj-cs"/>
              </a:rPr>
            </a:br>
            <a:r>
              <a:rPr lang="en-US" sz="2800" kern="0" dirty="0">
                <a:latin typeface="+mn-lt"/>
                <a:ea typeface="+mj-ea"/>
                <a:cs typeface="+mj-cs"/>
              </a:rPr>
              <a:t>needs</a:t>
            </a:r>
          </a:p>
        </p:txBody>
      </p:sp>
      <p:sp>
        <p:nvSpPr>
          <p:cNvPr id="39957" name="Title 28"/>
          <p:cNvSpPr>
            <a:spLocks noGrp="1"/>
          </p:cNvSpPr>
          <p:nvPr>
            <p:ph type="title"/>
          </p:nvPr>
        </p:nvSpPr>
        <p:spPr>
          <a:xfrm>
            <a:off x="1435608" y="-152400"/>
            <a:ext cx="7498080" cy="1143000"/>
          </a:xfrm>
        </p:spPr>
        <p:txBody>
          <a:bodyPr/>
          <a:lstStyle/>
          <a:p>
            <a:r>
              <a:rPr lang="en-US" dirty="0" smtClean="0"/>
              <a:t>Community development</a:t>
            </a:r>
          </a:p>
        </p:txBody>
      </p:sp>
      <p:pic>
        <p:nvPicPr>
          <p:cNvPr id="19477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A6B6C5"/>
              </a:clrFrom>
              <a:clrTo>
                <a:srgbClr val="A6B6C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52725" y="1857375"/>
            <a:ext cx="363855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31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31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531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531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1477" grpId="0"/>
      <p:bldP spid="531477" grpId="1"/>
      <p:bldP spid="2" grpId="0"/>
      <p:bldP spid="2" grpId="1"/>
      <p:bldP spid="3" grpId="0"/>
      <p:bldP spid="3" grpId="1"/>
      <p:bldP spid="531479" grpId="0"/>
      <p:bldP spid="531479" grpId="1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0"/>
          <p:cNvSpPr>
            <a:spLocks noChangeArrowheads="1"/>
          </p:cNvSpPr>
          <p:nvPr/>
        </p:nvSpPr>
        <p:spPr bwMode="auto">
          <a:xfrm>
            <a:off x="484188" y="1322388"/>
            <a:ext cx="2330450" cy="4773612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F1F1F1"/>
              </a:gs>
            </a:gsLst>
            <a:lin ang="2700000" scaled="1"/>
          </a:gradFill>
          <a:ln w="9525">
            <a:solidFill>
              <a:srgbClr val="0066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  <p:sp>
        <p:nvSpPr>
          <p:cNvPr id="7171" name="Slide Number Placeholder 3"/>
          <p:cNvSpPr txBox="1">
            <a:spLocks noGrp="1"/>
          </p:cNvSpPr>
          <p:nvPr/>
        </p:nvSpPr>
        <p:spPr bwMode="auto">
          <a:xfrm>
            <a:off x="6950075" y="6651625"/>
            <a:ext cx="21336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2592480-F702-4749-8FC5-68D425098ECB}" type="slidenum">
              <a:rPr lang="en-US" sz="800" b="0"/>
              <a:pPr algn="r"/>
              <a:t>6</a:t>
            </a:fld>
            <a:endParaRPr lang="en-US" sz="800" b="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Why such an active community?</a:t>
            </a:r>
          </a:p>
        </p:txBody>
      </p:sp>
      <p:sp>
        <p:nvSpPr>
          <p:cNvPr id="7173" name="Content Placeholder 2"/>
          <p:cNvSpPr txBox="1">
            <a:spLocks/>
          </p:cNvSpPr>
          <p:nvPr/>
        </p:nvSpPr>
        <p:spPr bwMode="auto">
          <a:xfrm>
            <a:off x="3035300" y="1235075"/>
            <a:ext cx="5862638" cy="498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3363" indent="-233363" eaLnBrk="0" hangingPunct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25000"/>
              <a:buFont typeface="Wingdings" pitchFamily="2" charset="2"/>
              <a:buChar char="§"/>
              <a:defRPr/>
            </a:pPr>
            <a:r>
              <a:rPr lang="en-US" sz="1600" b="0" dirty="0">
                <a:latin typeface="+mn-lt"/>
              </a:rPr>
              <a:t>$179 for same core </a:t>
            </a:r>
            <a:r>
              <a:rPr lang="en-US" sz="1600" b="0" dirty="0" smtClean="0">
                <a:latin typeface="+mn-lt"/>
              </a:rPr>
              <a:t>processing</a:t>
            </a:r>
          </a:p>
          <a:p>
            <a:pPr marL="690563" lvl="1" indent="-233363" eaLnBrk="0" hangingPunct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25000"/>
              <a:buFont typeface="Wingdings" pitchFamily="2" charset="2"/>
              <a:buChar char="§"/>
              <a:defRPr/>
            </a:pPr>
            <a:r>
              <a:rPr lang="en-US" sz="1400" b="0" dirty="0" smtClean="0">
                <a:latin typeface="+mn-lt"/>
              </a:rPr>
              <a:t>used </a:t>
            </a:r>
            <a:r>
              <a:rPr lang="en-US" sz="1400" b="0" dirty="0">
                <a:latin typeface="+mn-lt"/>
              </a:rPr>
              <a:t>in more expensive, yet popular, commercial products</a:t>
            </a:r>
          </a:p>
          <a:p>
            <a:pPr marL="233363" indent="-233363" eaLnBrk="0" hangingPunct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25000"/>
              <a:buFont typeface="Wingdings" pitchFamily="2" charset="2"/>
              <a:buChar char="§"/>
              <a:defRPr/>
            </a:pPr>
            <a:r>
              <a:rPr lang="en-US" sz="1600" b="0" dirty="0">
                <a:latin typeface="+mn-lt"/>
              </a:rPr>
              <a:t>Focus on open </a:t>
            </a:r>
            <a:r>
              <a:rPr lang="en-US" sz="1600" b="0" dirty="0" smtClean="0">
                <a:latin typeface="+mn-lt"/>
              </a:rPr>
              <a:t>source/hardware, DIY</a:t>
            </a:r>
            <a:endParaRPr lang="en-US" sz="1600" b="0" dirty="0">
              <a:latin typeface="+mn-lt"/>
            </a:endParaRPr>
          </a:p>
          <a:p>
            <a:pPr marL="690563" lvl="1" indent="-233363" eaLnBrk="0" hangingPunct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25000"/>
              <a:buFont typeface="Wingdings" pitchFamily="2" charset="2"/>
              <a:buChar char="§"/>
              <a:defRPr/>
            </a:pPr>
            <a:r>
              <a:rPr lang="en-US" sz="1100" b="0" dirty="0">
                <a:latin typeface="+mn-lt"/>
              </a:rPr>
              <a:t>Tens-of-thousands of boards sold exclusively in small quantities</a:t>
            </a:r>
          </a:p>
          <a:p>
            <a:pPr marL="690563" lvl="1" indent="-233363" eaLnBrk="0" hangingPunct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25000"/>
              <a:buFont typeface="Wingdings" pitchFamily="2" charset="2"/>
              <a:buChar char="§"/>
              <a:defRPr/>
            </a:pPr>
            <a:r>
              <a:rPr lang="en-US" sz="1100" b="0" dirty="0">
                <a:latin typeface="+mn-lt"/>
              </a:rPr>
              <a:t>All design, test, web, etc. materials shared</a:t>
            </a:r>
          </a:p>
          <a:p>
            <a:pPr marL="233363" indent="-233363" eaLnBrk="0" hangingPunct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25000"/>
              <a:buFont typeface="Wingdings" pitchFamily="2" charset="2"/>
              <a:buChar char="§"/>
              <a:defRPr/>
            </a:pPr>
            <a:r>
              <a:rPr lang="en-US" sz="1600" dirty="0" smtClean="0">
                <a:latin typeface="+mn-lt"/>
              </a:rPr>
              <a:t>Embedded </a:t>
            </a:r>
            <a:r>
              <a:rPr lang="en-US" sz="1600" dirty="0" smtClean="0">
                <a:latin typeface="+mn-lt"/>
              </a:rPr>
              <a:t>h</a:t>
            </a:r>
            <a:r>
              <a:rPr lang="en-US" sz="1600" b="0" dirty="0" smtClean="0">
                <a:latin typeface="+mn-lt"/>
              </a:rPr>
              <a:t>igh-level OS training</a:t>
            </a:r>
            <a:endParaRPr lang="en-US" sz="1600" b="0" dirty="0">
              <a:latin typeface="+mn-lt"/>
            </a:endParaRPr>
          </a:p>
          <a:p>
            <a:pPr marL="690563" lvl="1" indent="-233363" eaLnBrk="0" hangingPunct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25000"/>
              <a:buFont typeface="Wingdings" pitchFamily="2" charset="2"/>
              <a:buChar char="§"/>
              <a:defRPr/>
            </a:pPr>
            <a:r>
              <a:rPr lang="en-US" sz="1000" b="0" dirty="0">
                <a:latin typeface="+mn-lt"/>
              </a:rPr>
              <a:t>Ubuntu, </a:t>
            </a:r>
            <a:r>
              <a:rPr lang="en-US" sz="1000" b="0" dirty="0" err="1">
                <a:latin typeface="+mn-lt"/>
              </a:rPr>
              <a:t>Debian</a:t>
            </a:r>
            <a:r>
              <a:rPr lang="en-US" sz="1000" b="0" dirty="0">
                <a:latin typeface="+mn-lt"/>
              </a:rPr>
              <a:t>, Angstrom, Gentoo, WinCE, Symbian, QNX, and many others</a:t>
            </a:r>
          </a:p>
          <a:p>
            <a:pPr marL="233363" indent="-233363" eaLnBrk="0" hangingPunct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25000"/>
              <a:buFont typeface="Wingdings" pitchFamily="2" charset="2"/>
              <a:buChar char="§"/>
              <a:defRPr/>
            </a:pPr>
            <a:r>
              <a:rPr lang="en-US" sz="1600" b="0" dirty="0">
                <a:latin typeface="+mn-lt"/>
              </a:rPr>
              <a:t>The BeagleBoard community shares</a:t>
            </a:r>
          </a:p>
          <a:p>
            <a:pPr marL="690563" lvl="1" indent="-233363" eaLnBrk="0" hangingPunct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25000"/>
              <a:buFont typeface="Wingdings" pitchFamily="2" charset="2"/>
              <a:buChar char="§"/>
              <a:defRPr/>
            </a:pPr>
            <a:r>
              <a:rPr lang="en-US" sz="1000" b="0" dirty="0">
                <a:latin typeface="+mn-lt"/>
              </a:rPr>
              <a:t>Over 150 registered projects on BeagleBoard.org</a:t>
            </a:r>
          </a:p>
          <a:p>
            <a:pPr marL="690563" lvl="1" indent="-233363" eaLnBrk="0" hangingPunct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25000"/>
              <a:buFont typeface="Wingdings" pitchFamily="2" charset="2"/>
              <a:buChar char="§"/>
              <a:defRPr/>
            </a:pPr>
            <a:r>
              <a:rPr lang="en-US" sz="1000" b="0" dirty="0">
                <a:latin typeface="+mn-lt"/>
              </a:rPr>
              <a:t>Part of the Google Summer of Code with 6 on-going projects to improve Linux, XBMC, and other open source</a:t>
            </a:r>
          </a:p>
          <a:p>
            <a:pPr marL="690563" lvl="1" indent="-233363" eaLnBrk="0" hangingPunct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25000"/>
              <a:buFont typeface="Wingdings" pitchFamily="2" charset="2"/>
              <a:buChar char="§"/>
              <a:defRPr/>
            </a:pPr>
            <a:r>
              <a:rPr lang="en-US" sz="1000" b="0" dirty="0">
                <a:latin typeface="+mn-lt"/>
              </a:rPr>
              <a:t>Average of around 5 articles or blog posts a day</a:t>
            </a:r>
          </a:p>
          <a:p>
            <a:pPr marL="690563" lvl="1" indent="-233363" eaLnBrk="0" hangingPunct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25000"/>
              <a:buFont typeface="Wingdings" pitchFamily="2" charset="2"/>
              <a:buChar char="§"/>
              <a:defRPr/>
            </a:pPr>
            <a:r>
              <a:rPr lang="en-US" sz="1000" b="0" dirty="0">
                <a:latin typeface="+mn-lt"/>
              </a:rPr>
              <a:t>Over 2,500 English-language mailing list subscribers with additional dedicated mailing lists in Japanese and Portuguese  and numerous project oriented mailing lists in dozens of languages</a:t>
            </a:r>
          </a:p>
          <a:p>
            <a:pPr marL="690563" lvl="1" indent="-233363" eaLnBrk="0" hangingPunct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25000"/>
              <a:buFont typeface="Wingdings" pitchFamily="2" charset="2"/>
              <a:buChar char="§"/>
              <a:defRPr/>
            </a:pPr>
            <a:r>
              <a:rPr lang="en-US" sz="1000" b="0" dirty="0">
                <a:latin typeface="+mn-lt"/>
              </a:rPr>
              <a:t>Hundreds of followers on each of </a:t>
            </a:r>
            <a:r>
              <a:rPr lang="en-US" sz="1000" b="0" dirty="0" err="1">
                <a:latin typeface="+mn-lt"/>
              </a:rPr>
              <a:t>Facebook</a:t>
            </a:r>
            <a:r>
              <a:rPr lang="en-US" sz="1000" b="0" dirty="0">
                <a:latin typeface="+mn-lt"/>
              </a:rPr>
              <a:t>, Twitter, and LinkedIn</a:t>
            </a:r>
          </a:p>
          <a:p>
            <a:pPr marL="233363" indent="-233363" eaLnBrk="0" hangingPunct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25000"/>
              <a:buFont typeface="Wingdings" pitchFamily="2" charset="2"/>
              <a:buChar char="§"/>
              <a:defRPr/>
            </a:pPr>
            <a:r>
              <a:rPr lang="en-US" sz="1600" b="0" dirty="0">
                <a:latin typeface="+mn-lt"/>
              </a:rPr>
              <a:t>Rich ecosystem using the design materials</a:t>
            </a:r>
          </a:p>
          <a:p>
            <a:pPr marL="681038" lvl="1" indent="-223838" eaLnBrk="0" hangingPunct="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5000"/>
              <a:buFont typeface="Wingdings" pitchFamily="2" charset="2"/>
              <a:buChar char="§"/>
              <a:defRPr/>
            </a:pPr>
            <a:r>
              <a:rPr lang="en-US" sz="1000" b="0" dirty="0">
                <a:latin typeface="+mn-lt"/>
              </a:rPr>
              <a:t>Compatible or enhanced system-on-module/computer-on-module designs</a:t>
            </a:r>
          </a:p>
          <a:p>
            <a:pPr marL="1138238" lvl="2" indent="-223838" eaLnBrk="0" hangingPunct="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5000"/>
              <a:buFont typeface="Wingdings" pitchFamily="2" charset="2"/>
              <a:buChar char="§"/>
              <a:defRPr/>
            </a:pPr>
            <a:r>
              <a:rPr lang="en-US" sz="1000" b="0" dirty="0">
                <a:latin typeface="+mn-lt"/>
              </a:rPr>
              <a:t>See </a:t>
            </a:r>
            <a:r>
              <a:rPr lang="en-US" sz="1000" b="0" dirty="0">
                <a:latin typeface="+mn-lt"/>
                <a:hlinkClick r:id="rId3"/>
              </a:rPr>
              <a:t>http://beagleboard.org/resources</a:t>
            </a:r>
            <a:r>
              <a:rPr lang="en-US" sz="1000" b="0" dirty="0">
                <a:latin typeface="+mn-lt"/>
              </a:rPr>
              <a:t> </a:t>
            </a:r>
          </a:p>
          <a:p>
            <a:pPr marL="681038" lvl="1" indent="-223838" eaLnBrk="0" hangingPunct="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5000"/>
              <a:buFont typeface="Wingdings" pitchFamily="2" charset="2"/>
              <a:buChar char="§"/>
              <a:defRPr/>
            </a:pPr>
            <a:r>
              <a:rPr lang="en-US" sz="1000" b="0" dirty="0">
                <a:latin typeface="+mn-lt"/>
              </a:rPr>
              <a:t>Innovative mobile computers (</a:t>
            </a:r>
            <a:r>
              <a:rPr lang="en-US" sz="1000" b="0" dirty="0" err="1">
                <a:latin typeface="+mn-lt"/>
              </a:rPr>
              <a:t>TouchBook</a:t>
            </a:r>
            <a:r>
              <a:rPr lang="en-US" sz="1000" b="0" dirty="0">
                <a:latin typeface="+mn-lt"/>
              </a:rPr>
              <a:t>)</a:t>
            </a:r>
          </a:p>
          <a:p>
            <a:pPr marL="681038" lvl="1" indent="-223838" eaLnBrk="0" hangingPunct="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5000"/>
              <a:buFont typeface="Wingdings" pitchFamily="2" charset="2"/>
              <a:buChar char="§"/>
              <a:defRPr/>
            </a:pPr>
            <a:r>
              <a:rPr lang="en-US" sz="1000" b="0" dirty="0">
                <a:latin typeface="+mn-lt"/>
              </a:rPr>
              <a:t>Radios (</a:t>
            </a:r>
            <a:r>
              <a:rPr lang="en-US" sz="1000" b="0" dirty="0" err="1">
                <a:latin typeface="+mn-lt"/>
              </a:rPr>
              <a:t>BeagleBrick</a:t>
            </a:r>
            <a:r>
              <a:rPr lang="en-US" sz="1000" b="0" dirty="0">
                <a:latin typeface="+mn-lt"/>
              </a:rPr>
              <a:t>)</a:t>
            </a:r>
          </a:p>
          <a:p>
            <a:pPr marL="681038" lvl="1" indent="-223838" eaLnBrk="0" hangingPunct="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5000"/>
              <a:buFont typeface="Wingdings" pitchFamily="2" charset="2"/>
              <a:buChar char="§"/>
              <a:defRPr/>
            </a:pPr>
            <a:r>
              <a:rPr lang="en-US" sz="1000" b="0" dirty="0">
                <a:latin typeface="+mn-lt"/>
              </a:rPr>
              <a:t>Modular rapid prototyping development  systems (Bug2.0)</a:t>
            </a:r>
          </a:p>
          <a:p>
            <a:pPr marL="681038" lvl="1" indent="-223838" eaLnBrk="0" hangingPunct="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5000"/>
              <a:buFont typeface="Wingdings" pitchFamily="2" charset="2"/>
              <a:buChar char="§"/>
              <a:defRPr/>
            </a:pPr>
            <a:r>
              <a:rPr lang="en-US" sz="1000" b="0" dirty="0">
                <a:latin typeface="+mn-lt"/>
              </a:rPr>
              <a:t>And many add-ons…</a:t>
            </a:r>
          </a:p>
        </p:txBody>
      </p:sp>
      <p:sp>
        <p:nvSpPr>
          <p:cNvPr id="7174" name="Rectangle 21"/>
          <p:cNvSpPr>
            <a:spLocks noChangeArrowheads="1"/>
          </p:cNvSpPr>
          <p:nvPr/>
        </p:nvSpPr>
        <p:spPr bwMode="auto">
          <a:xfrm>
            <a:off x="609600" y="1446212"/>
            <a:ext cx="2079625" cy="4497387"/>
          </a:xfrm>
          <a:prstGeom prst="rect">
            <a:avLst/>
          </a:prstGeom>
          <a:solidFill>
            <a:srgbClr val="0066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dirty="0">
              <a:latin typeface="+mn-lt"/>
            </a:endParaRPr>
          </a:p>
        </p:txBody>
      </p:sp>
      <p:sp>
        <p:nvSpPr>
          <p:cNvPr id="7175" name="Text Box 17"/>
          <p:cNvSpPr txBox="1">
            <a:spLocks noChangeArrowheads="1"/>
          </p:cNvSpPr>
          <p:nvPr/>
        </p:nvSpPr>
        <p:spPr bwMode="auto">
          <a:xfrm>
            <a:off x="812800" y="1536700"/>
            <a:ext cx="1666875" cy="3416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dirty="0">
                <a:solidFill>
                  <a:schemeClr val="bg1"/>
                </a:solidFill>
                <a:latin typeface="+mn-lt"/>
              </a:rPr>
              <a:t>Affordable</a:t>
            </a:r>
          </a:p>
        </p:txBody>
      </p:sp>
      <p:sp>
        <p:nvSpPr>
          <p:cNvPr id="7176" name="Text Box 15"/>
          <p:cNvSpPr txBox="1">
            <a:spLocks noChangeArrowheads="1"/>
          </p:cNvSpPr>
          <p:nvPr/>
        </p:nvSpPr>
        <p:spPr bwMode="auto">
          <a:xfrm>
            <a:off x="731838" y="1960563"/>
            <a:ext cx="1825625" cy="8402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>
                <a:solidFill>
                  <a:schemeClr val="bg1"/>
                </a:solidFill>
                <a:latin typeface="+mn-lt"/>
              </a:rPr>
              <a:t>Freedom to tinker at all levels</a:t>
            </a:r>
          </a:p>
        </p:txBody>
      </p:sp>
      <p:sp>
        <p:nvSpPr>
          <p:cNvPr id="7177" name="Text Box 13"/>
          <p:cNvSpPr txBox="1">
            <a:spLocks noChangeArrowheads="1"/>
          </p:cNvSpPr>
          <p:nvPr/>
        </p:nvSpPr>
        <p:spPr bwMode="auto">
          <a:xfrm>
            <a:off x="739775" y="2841625"/>
            <a:ext cx="1825625" cy="8402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dirty="0">
                <a:solidFill>
                  <a:schemeClr val="bg1"/>
                </a:solidFill>
                <a:latin typeface="+mn-lt"/>
              </a:rPr>
              <a:t>Lots of open starting points</a:t>
            </a:r>
          </a:p>
        </p:txBody>
      </p:sp>
      <p:sp>
        <p:nvSpPr>
          <p:cNvPr id="7178" name="Text Box 6"/>
          <p:cNvSpPr txBox="1">
            <a:spLocks noChangeArrowheads="1"/>
          </p:cNvSpPr>
          <p:nvPr/>
        </p:nvSpPr>
        <p:spPr bwMode="auto">
          <a:xfrm>
            <a:off x="704850" y="3756025"/>
            <a:ext cx="1901825" cy="84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>
                <a:solidFill>
                  <a:schemeClr val="bg1"/>
                </a:solidFill>
                <a:latin typeface="+mn-lt"/>
              </a:rPr>
              <a:t>Large and experienced community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804863" y="4691063"/>
            <a:ext cx="1733550" cy="12695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dirty="0">
                <a:solidFill>
                  <a:schemeClr val="bg1"/>
                </a:solidFill>
                <a:latin typeface="+mn-lt"/>
              </a:rPr>
              <a:t>Open ecosystem provides real options</a:t>
            </a:r>
          </a:p>
        </p:txBody>
      </p:sp>
      <p:sp>
        <p:nvSpPr>
          <p:cNvPr id="7180" name="Line 22"/>
          <p:cNvSpPr>
            <a:spLocks noChangeShapeType="1"/>
          </p:cNvSpPr>
          <p:nvPr/>
        </p:nvSpPr>
        <p:spPr bwMode="auto">
          <a:xfrm>
            <a:off x="735013" y="1916113"/>
            <a:ext cx="1828800" cy="0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endParaRPr lang="en-US" sz="2000">
              <a:latin typeface="+mn-lt"/>
            </a:endParaRPr>
          </a:p>
        </p:txBody>
      </p:sp>
      <p:sp>
        <p:nvSpPr>
          <p:cNvPr id="7181" name="Line 23"/>
          <p:cNvSpPr>
            <a:spLocks noChangeShapeType="1"/>
          </p:cNvSpPr>
          <p:nvPr/>
        </p:nvSpPr>
        <p:spPr bwMode="auto">
          <a:xfrm>
            <a:off x="749300" y="2852738"/>
            <a:ext cx="1828800" cy="0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endParaRPr lang="en-US" sz="2000">
              <a:latin typeface="+mn-lt"/>
            </a:endParaRPr>
          </a:p>
        </p:txBody>
      </p:sp>
      <p:sp>
        <p:nvSpPr>
          <p:cNvPr id="7182" name="Line 24"/>
          <p:cNvSpPr>
            <a:spLocks noChangeShapeType="1"/>
          </p:cNvSpPr>
          <p:nvPr/>
        </p:nvSpPr>
        <p:spPr bwMode="auto">
          <a:xfrm>
            <a:off x="723900" y="3740150"/>
            <a:ext cx="1828800" cy="0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endParaRPr lang="en-US" sz="2000">
              <a:latin typeface="+mn-lt"/>
            </a:endParaRPr>
          </a:p>
        </p:txBody>
      </p:sp>
      <p:sp>
        <p:nvSpPr>
          <p:cNvPr id="7183" name="Line 25"/>
          <p:cNvSpPr>
            <a:spLocks noChangeShapeType="1"/>
          </p:cNvSpPr>
          <p:nvPr/>
        </p:nvSpPr>
        <p:spPr bwMode="auto">
          <a:xfrm>
            <a:off x="763588" y="4641850"/>
            <a:ext cx="1828800" cy="0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endParaRPr lang="en-US" sz="20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6B6C5"/>
              </a:clrFrom>
              <a:clrTo>
                <a:srgbClr val="A6B6C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52725" y="1857375"/>
            <a:ext cx="363855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50179" name="Picture 42" descr="OMAP r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3575" y="3148013"/>
            <a:ext cx="403225" cy="4064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28" name="Line 32"/>
          <p:cNvSpPr>
            <a:spLocks noChangeShapeType="1"/>
          </p:cNvSpPr>
          <p:nvPr/>
        </p:nvSpPr>
        <p:spPr bwMode="auto">
          <a:xfrm>
            <a:off x="2397125" y="2238375"/>
            <a:ext cx="2032000" cy="1122363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" name="AutoShape 34"/>
          <p:cNvSpPr>
            <a:spLocks noChangeArrowheads="1"/>
          </p:cNvSpPr>
          <p:nvPr/>
        </p:nvSpPr>
        <p:spPr bwMode="auto">
          <a:xfrm>
            <a:off x="6400800" y="1143000"/>
            <a:ext cx="2590800" cy="40322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AEAEA"/>
              </a:gs>
              <a:gs pos="100000">
                <a:srgbClr val="D0D0D0"/>
              </a:gs>
            </a:gsLst>
            <a:lin ang="5400000" scaled="1"/>
          </a:gradFill>
          <a:ln w="28575">
            <a:solidFill>
              <a:srgbClr val="00CC00"/>
            </a:solidFill>
            <a:round/>
            <a:headEnd/>
            <a:tailEnd/>
          </a:ln>
        </p:spPr>
        <p:txBody>
          <a:bodyPr wrap="none" anchor="ctr"/>
          <a:lstStyle/>
          <a:p>
            <a:pPr marL="173038" indent="-173038">
              <a:lnSpc>
                <a:spcPct val="120000"/>
              </a:lnSpc>
              <a:buClr>
                <a:srgbClr val="00CC00"/>
              </a:buClr>
              <a:defRPr/>
            </a:pP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latin typeface="+mn-lt"/>
                <a:ea typeface="MS PGothic" pitchFamily="34" charset="-128"/>
              </a:rPr>
              <a:t>Peripheral I/O</a:t>
            </a:r>
          </a:p>
          <a:p>
            <a:pPr marL="173038" indent="-173038">
              <a:lnSpc>
                <a:spcPct val="120000"/>
              </a:lnSpc>
              <a:buClr>
                <a:srgbClr val="00CC00"/>
              </a:buClr>
              <a:buFont typeface="Wingdings" pitchFamily="2" charset="2"/>
              <a:buChar char="§"/>
              <a:defRPr/>
            </a:pP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latin typeface="+mn-lt"/>
                <a:ea typeface="MS PGothic" pitchFamily="34" charset="-128"/>
              </a:rPr>
              <a:t>DVI-D video out</a:t>
            </a:r>
          </a:p>
          <a:p>
            <a:pPr marL="173038" indent="-173038">
              <a:lnSpc>
                <a:spcPct val="120000"/>
              </a:lnSpc>
              <a:buClr>
                <a:srgbClr val="00CC00"/>
              </a:buClr>
              <a:buFont typeface="Wingdings" pitchFamily="2" charset="2"/>
              <a:buChar char="§"/>
              <a:defRPr/>
            </a:pP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latin typeface="+mn-lt"/>
                <a:ea typeface="MS PGothic" pitchFamily="34" charset="-128"/>
              </a:rPr>
              <a:t>SD/MMC+</a:t>
            </a:r>
          </a:p>
          <a:p>
            <a:pPr marL="173038" indent="-173038">
              <a:lnSpc>
                <a:spcPct val="120000"/>
              </a:lnSpc>
              <a:buClr>
                <a:srgbClr val="00CC00"/>
              </a:buClr>
              <a:buFont typeface="Wingdings" pitchFamily="2" charset="2"/>
              <a:buChar char="§"/>
              <a:defRPr/>
            </a:pP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latin typeface="+mn-lt"/>
                <a:ea typeface="MS PGothic" pitchFamily="34" charset="-128"/>
              </a:rPr>
              <a:t>S-Video out</a:t>
            </a:r>
          </a:p>
          <a:p>
            <a:pPr marL="173038" indent="-173038">
              <a:lnSpc>
                <a:spcPct val="120000"/>
              </a:lnSpc>
              <a:buClr>
                <a:srgbClr val="00CC00"/>
              </a:buClr>
              <a:buFont typeface="Wingdings" pitchFamily="2" charset="2"/>
              <a:buChar char="§"/>
              <a:defRPr/>
            </a:pP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latin typeface="+mn-lt"/>
                <a:ea typeface="MS PGothic" pitchFamily="34" charset="-128"/>
              </a:rPr>
              <a:t>USB 2.0 HS OTG</a:t>
            </a:r>
          </a:p>
          <a:p>
            <a:pPr marL="173038" indent="-173038">
              <a:lnSpc>
                <a:spcPct val="120000"/>
              </a:lnSpc>
              <a:buClr>
                <a:srgbClr val="00CC00"/>
              </a:buClr>
              <a:buFont typeface="Wingdings" pitchFamily="2" charset="2"/>
              <a:buChar char="§"/>
              <a:defRPr/>
            </a:pPr>
            <a:r>
              <a:rPr lang="pt-BR" altLang="ja-JP" sz="1800" dirty="0">
                <a:solidFill>
                  <a:schemeClr val="accent4">
                    <a:lumMod val="10000"/>
                  </a:schemeClr>
                </a:solidFill>
                <a:latin typeface="+mn-lt"/>
                <a:ea typeface="MS PGothic" pitchFamily="34" charset="-128"/>
              </a:rPr>
              <a:t>I</a:t>
            </a:r>
            <a:r>
              <a:rPr lang="pt-BR" altLang="ja-JP" sz="1800" baseline="30000" dirty="0">
                <a:solidFill>
                  <a:schemeClr val="accent4">
                    <a:lumMod val="10000"/>
                  </a:schemeClr>
                </a:solidFill>
                <a:latin typeface="+mn-lt"/>
                <a:ea typeface="MS PGothic" pitchFamily="34" charset="-128"/>
              </a:rPr>
              <a:t>2</a:t>
            </a:r>
            <a:r>
              <a:rPr lang="pt-BR" altLang="ja-JP" sz="1800" dirty="0">
                <a:solidFill>
                  <a:schemeClr val="accent4">
                    <a:lumMod val="10000"/>
                  </a:schemeClr>
                </a:solidFill>
                <a:latin typeface="+mn-lt"/>
                <a:ea typeface="MS PGothic" pitchFamily="34" charset="-128"/>
              </a:rPr>
              <a:t>C, I</a:t>
            </a:r>
            <a:r>
              <a:rPr lang="pt-BR" altLang="ja-JP" sz="1800" baseline="30000" dirty="0">
                <a:solidFill>
                  <a:schemeClr val="accent4">
                    <a:lumMod val="10000"/>
                  </a:schemeClr>
                </a:solidFill>
                <a:latin typeface="+mn-lt"/>
                <a:ea typeface="MS PGothic" pitchFamily="34" charset="-128"/>
              </a:rPr>
              <a:t>2</a:t>
            </a:r>
            <a:r>
              <a:rPr lang="pt-BR" altLang="ja-JP" sz="1800" dirty="0">
                <a:solidFill>
                  <a:schemeClr val="accent4">
                    <a:lumMod val="10000"/>
                  </a:schemeClr>
                </a:solidFill>
                <a:latin typeface="+mn-lt"/>
                <a:ea typeface="MS PGothic" pitchFamily="34" charset="-128"/>
              </a:rPr>
              <a:t>S, SPI,</a:t>
            </a:r>
            <a:br>
              <a:rPr lang="pt-BR" altLang="ja-JP" sz="1800" dirty="0">
                <a:solidFill>
                  <a:schemeClr val="accent4">
                    <a:lumMod val="10000"/>
                  </a:schemeClr>
                </a:solidFill>
                <a:latin typeface="+mn-lt"/>
                <a:ea typeface="MS PGothic" pitchFamily="34" charset="-128"/>
              </a:rPr>
            </a:br>
            <a:r>
              <a:rPr lang="pt-BR" altLang="ja-JP" sz="1800" dirty="0">
                <a:solidFill>
                  <a:schemeClr val="accent4">
                    <a:lumMod val="10000"/>
                  </a:schemeClr>
                </a:solidFill>
                <a:latin typeface="+mn-lt"/>
                <a:ea typeface="MS PGothic" pitchFamily="34" charset="-128"/>
              </a:rPr>
              <a:t>MMC/SD</a:t>
            </a:r>
          </a:p>
          <a:p>
            <a:pPr marL="173038" indent="-173038">
              <a:lnSpc>
                <a:spcPct val="120000"/>
              </a:lnSpc>
              <a:buClr>
                <a:srgbClr val="00CC00"/>
              </a:buClr>
              <a:buFont typeface="Wingdings" pitchFamily="2" charset="2"/>
              <a:buChar char="§"/>
              <a:defRPr/>
            </a:pP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latin typeface="+mn-lt"/>
                <a:ea typeface="MS PGothic" pitchFamily="34" charset="-128"/>
              </a:rPr>
              <a:t>JTAG</a:t>
            </a:r>
          </a:p>
          <a:p>
            <a:pPr marL="173038" indent="-173038">
              <a:lnSpc>
                <a:spcPct val="120000"/>
              </a:lnSpc>
              <a:buClr>
                <a:srgbClr val="00CC00"/>
              </a:buClr>
              <a:buFont typeface="Wingdings" pitchFamily="2" charset="2"/>
              <a:buChar char="§"/>
              <a:defRPr/>
            </a:pP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latin typeface="+mn-lt"/>
                <a:ea typeface="MS PGothic" pitchFamily="34" charset="-128"/>
              </a:rPr>
              <a:t>Stereo in/out</a:t>
            </a:r>
          </a:p>
          <a:p>
            <a:pPr marL="173038" indent="-173038">
              <a:lnSpc>
                <a:spcPct val="120000"/>
              </a:lnSpc>
              <a:buClr>
                <a:srgbClr val="00CC00"/>
              </a:buClr>
              <a:buFont typeface="Wingdings" pitchFamily="2" charset="2"/>
              <a:buChar char="§"/>
              <a:defRPr/>
            </a:pP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latin typeface="+mn-lt"/>
                <a:ea typeface="MS PGothic" pitchFamily="34" charset="-128"/>
              </a:rPr>
              <a:t>Alternate power</a:t>
            </a:r>
          </a:p>
          <a:p>
            <a:pPr marL="173038" indent="-173038">
              <a:lnSpc>
                <a:spcPct val="120000"/>
              </a:lnSpc>
              <a:buClr>
                <a:srgbClr val="00CC00"/>
              </a:buClr>
              <a:buFont typeface="Wingdings" pitchFamily="2" charset="2"/>
              <a:buChar char="§"/>
              <a:defRPr/>
            </a:pP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latin typeface="+mn-lt"/>
                <a:ea typeface="MS PGothic" pitchFamily="34" charset="-128"/>
              </a:rPr>
              <a:t>RS-232 serial</a:t>
            </a:r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 flipH="1">
            <a:off x="5715000" y="1828800"/>
            <a:ext cx="914400" cy="8382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 flipH="1">
            <a:off x="5486400" y="2514600"/>
            <a:ext cx="1143000" cy="9144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 flipH="1">
            <a:off x="3733800" y="2133600"/>
            <a:ext cx="2971800" cy="23622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46" name="Line 18"/>
          <p:cNvSpPr>
            <a:spLocks noChangeShapeType="1"/>
          </p:cNvSpPr>
          <p:nvPr/>
        </p:nvSpPr>
        <p:spPr bwMode="auto">
          <a:xfrm flipH="1">
            <a:off x="4876800" y="2819400"/>
            <a:ext cx="1752600" cy="19812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6" name="Title 1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Fast, low power, flexible expansion</a:t>
            </a:r>
          </a:p>
        </p:txBody>
      </p:sp>
      <p:sp>
        <p:nvSpPr>
          <p:cNvPr id="16397" name="Line 44"/>
          <p:cNvSpPr>
            <a:spLocks noChangeShapeType="1"/>
          </p:cNvSpPr>
          <p:nvPr/>
        </p:nvSpPr>
        <p:spPr bwMode="auto">
          <a:xfrm>
            <a:off x="3275013" y="2120900"/>
            <a:ext cx="2516187" cy="4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70" name="Text Box 45"/>
          <p:cNvSpPr txBox="1">
            <a:spLocks noChangeArrowheads="1"/>
          </p:cNvSpPr>
          <p:nvPr/>
        </p:nvSpPr>
        <p:spPr bwMode="auto">
          <a:xfrm>
            <a:off x="4173538" y="1924050"/>
            <a:ext cx="409575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defRPr/>
            </a:pPr>
            <a:r>
              <a:rPr lang="en-US" sz="1600" dirty="0" smtClean="0">
                <a:latin typeface="+mn-lt"/>
              </a:rPr>
              <a:t> 3.1”</a:t>
            </a:r>
            <a:endParaRPr lang="en-US" sz="1600" dirty="0">
              <a:latin typeface="+mn-lt"/>
            </a:endParaRPr>
          </a:p>
        </p:txBody>
      </p:sp>
      <p:sp>
        <p:nvSpPr>
          <p:cNvPr id="29" name="AutoShape 29"/>
          <p:cNvSpPr>
            <a:spLocks noChangeArrowheads="1"/>
          </p:cNvSpPr>
          <p:nvPr/>
        </p:nvSpPr>
        <p:spPr bwMode="auto">
          <a:xfrm>
            <a:off x="228600" y="1295400"/>
            <a:ext cx="2590800" cy="4724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DD"/>
              </a:gs>
              <a:gs pos="100000">
                <a:srgbClr val="AFAFAF"/>
              </a:gs>
            </a:gsLst>
            <a:lin ang="5400000" scaled="1"/>
          </a:gradFill>
          <a:ln w="28575">
            <a:solidFill>
              <a:srgbClr val="3399FF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20000"/>
              </a:lnSpc>
              <a:buClr>
                <a:srgbClr val="00B0F0"/>
              </a:buClr>
              <a:defRPr/>
            </a:pPr>
            <a:r>
              <a:rPr lang="en-US" sz="1400" b="1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OMAP3530 Processor</a:t>
            </a: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itchFamily="2" charset="2"/>
              <a:buChar char="§"/>
              <a:defRPr/>
            </a:pPr>
            <a:r>
              <a:rPr lang="en-US" sz="1400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 </a:t>
            </a:r>
            <a:r>
              <a:rPr lang="en-US" sz="1400" dirty="0" smtClean="0">
                <a:solidFill>
                  <a:schemeClr val="accent4">
                    <a:lumMod val="10000"/>
                  </a:schemeClr>
                </a:solidFill>
                <a:latin typeface="+mn-lt"/>
              </a:rPr>
              <a:t>720MHz** </a:t>
            </a:r>
            <a:r>
              <a:rPr lang="en-US" sz="1400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Cortex-A8</a:t>
            </a:r>
          </a:p>
          <a:p>
            <a:pPr lvl="1">
              <a:lnSpc>
                <a:spcPct val="120000"/>
              </a:lnSpc>
              <a:buClr>
                <a:srgbClr val="00B0F0"/>
              </a:buClr>
              <a:buFont typeface="Wingdings" pitchFamily="2" charset="2"/>
              <a:buChar char="§"/>
              <a:defRPr/>
            </a:pPr>
            <a:r>
              <a:rPr lang="en-US" sz="1400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 NEON+VFPv3</a:t>
            </a:r>
          </a:p>
          <a:p>
            <a:pPr lvl="1">
              <a:lnSpc>
                <a:spcPct val="120000"/>
              </a:lnSpc>
              <a:buClr>
                <a:srgbClr val="00B0F0"/>
              </a:buClr>
              <a:buFont typeface="Wingdings" pitchFamily="2" charset="2"/>
              <a:buChar char="§"/>
              <a:defRPr/>
            </a:pPr>
            <a:r>
              <a:rPr lang="en-US" sz="1400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 16KB/16KB L1$</a:t>
            </a:r>
          </a:p>
          <a:p>
            <a:pPr lvl="1">
              <a:lnSpc>
                <a:spcPct val="120000"/>
              </a:lnSpc>
              <a:buClr>
                <a:srgbClr val="00B0F0"/>
              </a:buClr>
              <a:buFont typeface="Wingdings" pitchFamily="2" charset="2"/>
              <a:buChar char="§"/>
              <a:defRPr/>
            </a:pPr>
            <a:r>
              <a:rPr lang="en-US" sz="1400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 256KB L2$</a:t>
            </a: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itchFamily="2" charset="2"/>
              <a:buChar char="§"/>
              <a:defRPr/>
            </a:pPr>
            <a:r>
              <a:rPr lang="en-US" sz="1400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 430MHz C64x+ DSP</a:t>
            </a:r>
          </a:p>
          <a:p>
            <a:pPr lvl="1">
              <a:lnSpc>
                <a:spcPct val="120000"/>
              </a:lnSpc>
              <a:buClr>
                <a:srgbClr val="00B0F0"/>
              </a:buClr>
              <a:buFont typeface="Wingdings" pitchFamily="2" charset="2"/>
              <a:buChar char="§"/>
              <a:defRPr/>
            </a:pPr>
            <a:r>
              <a:rPr lang="en-US" sz="1400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 32K/32K L1$</a:t>
            </a:r>
          </a:p>
          <a:p>
            <a:pPr lvl="1">
              <a:lnSpc>
                <a:spcPct val="120000"/>
              </a:lnSpc>
              <a:buClr>
                <a:srgbClr val="00B0F0"/>
              </a:buClr>
              <a:buFont typeface="Wingdings" pitchFamily="2" charset="2"/>
              <a:buChar char="§"/>
              <a:defRPr/>
            </a:pPr>
            <a:r>
              <a:rPr lang="en-US" sz="1400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 48K L1D</a:t>
            </a:r>
          </a:p>
          <a:p>
            <a:pPr lvl="1">
              <a:lnSpc>
                <a:spcPct val="120000"/>
              </a:lnSpc>
              <a:buClr>
                <a:srgbClr val="00B0F0"/>
              </a:buClr>
              <a:buFont typeface="Wingdings" pitchFamily="2" charset="2"/>
              <a:buChar char="§"/>
              <a:defRPr/>
            </a:pPr>
            <a:r>
              <a:rPr lang="en-US" sz="1400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 32K L2</a:t>
            </a: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itchFamily="2" charset="2"/>
              <a:buChar char="§"/>
              <a:defRPr/>
            </a:pPr>
            <a:r>
              <a:rPr lang="en-US" sz="1400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4">
                    <a:lumMod val="10000"/>
                  </a:schemeClr>
                </a:solidFill>
                <a:latin typeface="+mn-lt"/>
              </a:rPr>
              <a:t>PowerVR</a:t>
            </a:r>
            <a:r>
              <a:rPr lang="en-US" sz="1400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 SGX GPU</a:t>
            </a: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itchFamily="2" charset="2"/>
              <a:buChar char="§"/>
              <a:defRPr/>
            </a:pPr>
            <a:r>
              <a:rPr lang="en-US" sz="1400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 64K on-chip </a:t>
            </a:r>
            <a:r>
              <a:rPr lang="en-US" sz="1400" dirty="0" smtClean="0">
                <a:solidFill>
                  <a:schemeClr val="accent4">
                    <a:lumMod val="10000"/>
                  </a:schemeClr>
                </a:solidFill>
                <a:latin typeface="+mn-lt"/>
              </a:rPr>
              <a:t>RAM</a:t>
            </a:r>
            <a:endParaRPr lang="en-US" sz="1400" dirty="0">
              <a:solidFill>
                <a:schemeClr val="accent4">
                  <a:lumMod val="10000"/>
                </a:schemeClr>
              </a:solidFill>
              <a:latin typeface="+mn-lt"/>
            </a:endParaRPr>
          </a:p>
          <a:p>
            <a:pPr>
              <a:lnSpc>
                <a:spcPct val="120000"/>
              </a:lnSpc>
              <a:buClr>
                <a:srgbClr val="00B0F0"/>
              </a:buClr>
              <a:defRPr/>
            </a:pPr>
            <a:r>
              <a:rPr lang="en-US" sz="1400" b="1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POP Memory</a:t>
            </a: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itchFamily="2" charset="2"/>
              <a:buChar char="§"/>
              <a:defRPr/>
            </a:pPr>
            <a:r>
              <a:rPr lang="en-US" sz="1400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 </a:t>
            </a:r>
            <a:r>
              <a:rPr lang="en-US" sz="1400" dirty="0" smtClean="0">
                <a:solidFill>
                  <a:schemeClr val="accent4">
                    <a:lumMod val="10000"/>
                  </a:schemeClr>
                </a:solidFill>
                <a:latin typeface="+mn-lt"/>
              </a:rPr>
              <a:t>256MB</a:t>
            </a:r>
            <a:r>
              <a:rPr lang="en-US" sz="1400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* LPDDR RAM</a:t>
            </a: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itchFamily="2" charset="2"/>
              <a:buChar char="§"/>
              <a:defRPr/>
            </a:pPr>
            <a:r>
              <a:rPr lang="en-US" sz="1400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 256MB NAND </a:t>
            </a:r>
            <a:r>
              <a:rPr lang="en-US" sz="1400" dirty="0" smtClean="0">
                <a:solidFill>
                  <a:schemeClr val="accent4">
                    <a:lumMod val="10000"/>
                  </a:schemeClr>
                </a:solidFill>
                <a:latin typeface="+mn-lt"/>
              </a:rPr>
              <a:t>flash</a:t>
            </a: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itchFamily="2" charset="2"/>
              <a:buChar char="§"/>
              <a:defRPr/>
            </a:pPr>
            <a:endParaRPr lang="en-US" sz="1400" dirty="0" smtClean="0">
              <a:solidFill>
                <a:schemeClr val="accent4">
                  <a:lumMod val="10000"/>
                </a:schemeClr>
              </a:solidFill>
              <a:latin typeface="+mn-lt"/>
            </a:endParaRP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itchFamily="2" charset="2"/>
              <a:buChar char="§"/>
              <a:defRPr/>
            </a:pPr>
            <a:endParaRPr lang="en-US" sz="1400" dirty="0" smtClean="0">
              <a:solidFill>
                <a:schemeClr val="accent4">
                  <a:lumMod val="10000"/>
                </a:schemeClr>
              </a:solidFill>
              <a:latin typeface="+mn-lt"/>
            </a:endParaRP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itchFamily="2" charset="2"/>
              <a:buChar char="§"/>
              <a:defRPr/>
            </a:pPr>
            <a:endParaRPr lang="en-US" sz="1400" dirty="0">
              <a:solidFill>
                <a:schemeClr val="accent4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 flipH="1" flipV="1">
            <a:off x="4876800" y="4803775"/>
            <a:ext cx="914400" cy="606425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81000" y="5238690"/>
            <a:ext cx="23622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 smtClean="0">
                <a:solidFill>
                  <a:schemeClr val="accent4">
                    <a:lumMod val="10000"/>
                  </a:schemeClr>
                </a:solidFill>
                <a:latin typeface="+mj-lt"/>
              </a:rPr>
              <a:t>* Revisions before </a:t>
            </a:r>
            <a:r>
              <a:rPr lang="en-US" sz="1000" dirty="0">
                <a:solidFill>
                  <a:schemeClr val="accent4">
                    <a:lumMod val="10000"/>
                  </a:schemeClr>
                </a:solidFill>
                <a:latin typeface="+mj-lt"/>
              </a:rPr>
              <a:t>C </a:t>
            </a:r>
            <a:r>
              <a:rPr lang="en-US" sz="1000" dirty="0" smtClean="0">
                <a:solidFill>
                  <a:schemeClr val="accent4">
                    <a:lumMod val="10000"/>
                  </a:schemeClr>
                </a:solidFill>
                <a:latin typeface="+mj-lt"/>
              </a:rPr>
              <a:t>had 128MB</a:t>
            </a:r>
          </a:p>
          <a:p>
            <a:pPr>
              <a:defRPr/>
            </a:pPr>
            <a:r>
              <a:rPr lang="en-US" sz="1000" dirty="0" smtClean="0">
                <a:solidFill>
                  <a:schemeClr val="accent4">
                    <a:lumMod val="10000"/>
                  </a:schemeClr>
                </a:solidFill>
                <a:latin typeface="+mj-lt"/>
              </a:rPr>
              <a:t>** Revisions before C4 were 600MHz </a:t>
            </a:r>
            <a:endParaRPr lang="en-US" sz="1000" dirty="0">
              <a:solidFill>
                <a:schemeClr val="accent4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31" name="AutoShape 29"/>
          <p:cNvSpPr>
            <a:spLocks noChangeArrowheads="1"/>
          </p:cNvSpPr>
          <p:nvPr/>
        </p:nvSpPr>
        <p:spPr bwMode="auto">
          <a:xfrm>
            <a:off x="5410200" y="5334001"/>
            <a:ext cx="3581400" cy="1143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DD"/>
              </a:gs>
              <a:gs pos="100000">
                <a:srgbClr val="AFAFAF"/>
              </a:gs>
            </a:gsLst>
            <a:lin ang="5400000" scaled="1"/>
          </a:gradFill>
          <a:ln w="28575">
            <a:solidFill>
              <a:srgbClr val="3399FF"/>
            </a:solidFill>
            <a:round/>
            <a:headEnd/>
            <a:tailEnd/>
          </a:ln>
        </p:spPr>
        <p:txBody>
          <a:bodyPr anchor="ctr"/>
          <a:lstStyle/>
          <a:p>
            <a:pPr>
              <a:buClr>
                <a:srgbClr val="00B0F0"/>
              </a:buClr>
              <a:defRPr/>
            </a:pPr>
            <a:r>
              <a:rPr lang="en-US" sz="1200">
                <a:solidFill>
                  <a:schemeClr val="accent4">
                    <a:lumMod val="10000"/>
                  </a:schemeClr>
                </a:solidFill>
                <a:latin typeface="+mn-lt"/>
              </a:rPr>
              <a:t>USB Powered</a:t>
            </a:r>
          </a:p>
          <a:p>
            <a:pPr>
              <a:buClr>
                <a:srgbClr val="00B0F0"/>
              </a:buClr>
              <a:buFont typeface="Wingdings" pitchFamily="2" charset="2"/>
              <a:buChar char="§"/>
              <a:defRPr/>
            </a:pPr>
            <a:r>
              <a:rPr lang="en-US" sz="1200">
                <a:solidFill>
                  <a:schemeClr val="accent4">
                    <a:lumMod val="10000"/>
                  </a:schemeClr>
                </a:solidFill>
                <a:latin typeface="+mn-lt"/>
              </a:rPr>
              <a:t> 2W maximum consumption</a:t>
            </a:r>
          </a:p>
          <a:p>
            <a:pPr lvl="1">
              <a:buClr>
                <a:srgbClr val="00B0F0"/>
              </a:buClr>
              <a:buFont typeface="Wingdings" pitchFamily="2" charset="2"/>
              <a:buChar char="§"/>
              <a:defRPr/>
            </a:pPr>
            <a:r>
              <a:rPr lang="en-US" sz="1200">
                <a:solidFill>
                  <a:schemeClr val="accent4">
                    <a:lumMod val="10000"/>
                  </a:schemeClr>
                </a:solidFill>
                <a:latin typeface="+mn-lt"/>
              </a:rPr>
              <a:t> OMAP is small % of that</a:t>
            </a:r>
          </a:p>
          <a:p>
            <a:pPr>
              <a:buClr>
                <a:srgbClr val="00B0F0"/>
              </a:buClr>
              <a:buFont typeface="Wingdings" pitchFamily="2" charset="2"/>
              <a:buChar char="§"/>
              <a:defRPr/>
            </a:pPr>
            <a:r>
              <a:rPr lang="en-US" sz="1200">
                <a:solidFill>
                  <a:schemeClr val="accent4">
                    <a:lumMod val="10000"/>
                  </a:schemeClr>
                </a:solidFill>
                <a:latin typeface="+mn-lt"/>
              </a:rPr>
              <a:t> Many adapter options</a:t>
            </a:r>
          </a:p>
          <a:p>
            <a:pPr lvl="1">
              <a:buClr>
                <a:srgbClr val="00B0F0"/>
              </a:buClr>
              <a:buFont typeface="Wingdings" pitchFamily="2" charset="2"/>
              <a:buChar char="§"/>
              <a:defRPr/>
            </a:pPr>
            <a:r>
              <a:rPr lang="en-US" sz="1200">
                <a:solidFill>
                  <a:schemeClr val="accent4">
                    <a:lumMod val="10000"/>
                  </a:schemeClr>
                </a:solidFill>
                <a:latin typeface="+mn-lt"/>
              </a:rPr>
              <a:t> Car, wall, battery, solar,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3" grpId="0" animBg="1"/>
      <p:bldP spid="22543" grpId="0" animBg="1"/>
      <p:bldP spid="22543" grpId="1" animBg="1"/>
      <p:bldP spid="22544" grpId="0" animBg="1"/>
      <p:bldP spid="22544" grpId="1" animBg="1"/>
      <p:bldP spid="22545" grpId="0" animBg="1"/>
      <p:bldP spid="22545" grpId="1" animBg="1"/>
      <p:bldP spid="22546" grpId="0" animBg="1"/>
      <p:bldP spid="22546" grpId="1" animBg="1"/>
      <p:bldP spid="29" grpId="0" animBg="1"/>
      <p:bldP spid="29" grpId="1" animBg="1"/>
      <p:bldP spid="32" grpId="0" animBg="1"/>
      <p:bldP spid="32" grpId="1" animBg="1"/>
      <p:bldP spid="31" grpId="0" animBg="1"/>
      <p:bldP spid="3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6B6C5"/>
              </a:clrFrom>
              <a:clrTo>
                <a:srgbClr val="A6B6C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52725" y="1857375"/>
            <a:ext cx="363855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7411" name="Picture 42" descr="OMAP r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3575" y="3148013"/>
            <a:ext cx="403225" cy="4064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41988" name="AutoShape 34"/>
          <p:cNvSpPr>
            <a:spLocks noChangeArrowheads="1"/>
          </p:cNvSpPr>
          <p:nvPr/>
        </p:nvSpPr>
        <p:spPr bwMode="auto">
          <a:xfrm>
            <a:off x="6324600" y="1981200"/>
            <a:ext cx="2743200" cy="40322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AEAEA"/>
              </a:gs>
              <a:gs pos="100000">
                <a:srgbClr val="D0D0D0"/>
              </a:gs>
            </a:gsLst>
            <a:lin ang="5400000" scaled="1"/>
          </a:gradFill>
          <a:ln w="28575">
            <a:solidFill>
              <a:srgbClr val="00CC00"/>
            </a:solidFill>
            <a:round/>
            <a:headEnd/>
            <a:tailEnd/>
          </a:ln>
        </p:spPr>
        <p:txBody>
          <a:bodyPr wrap="none" anchor="ctr"/>
          <a:lstStyle/>
          <a:p>
            <a:pPr marL="173038" indent="-173038">
              <a:lnSpc>
                <a:spcPct val="120000"/>
              </a:lnSpc>
              <a:buClr>
                <a:srgbClr val="00CC00"/>
              </a:buClr>
              <a:defRPr/>
            </a:pP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latin typeface="+mj-lt"/>
                <a:ea typeface="MS PGothic" pitchFamily="34" charset="-128"/>
              </a:rPr>
              <a:t>Peripheral I/O</a:t>
            </a:r>
          </a:p>
          <a:p>
            <a:pPr marL="173038" indent="-173038">
              <a:lnSpc>
                <a:spcPct val="120000"/>
              </a:lnSpc>
              <a:buClr>
                <a:srgbClr val="00CC00"/>
              </a:buClr>
              <a:buFont typeface="Wingdings" pitchFamily="2" charset="2"/>
              <a:buChar char="§"/>
              <a:defRPr/>
            </a:pP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latin typeface="+mj-lt"/>
                <a:ea typeface="MS PGothic" pitchFamily="34" charset="-128"/>
              </a:rPr>
              <a:t>DVI-D video out</a:t>
            </a:r>
          </a:p>
          <a:p>
            <a:pPr marL="173038" indent="-173038">
              <a:lnSpc>
                <a:spcPct val="120000"/>
              </a:lnSpc>
              <a:buClr>
                <a:srgbClr val="00CC00"/>
              </a:buClr>
              <a:buFont typeface="Wingdings" pitchFamily="2" charset="2"/>
              <a:buChar char="§"/>
              <a:defRPr/>
            </a:pP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latin typeface="+mj-lt"/>
                <a:ea typeface="MS PGothic" pitchFamily="34" charset="-128"/>
              </a:rPr>
              <a:t>SD/MMC+</a:t>
            </a:r>
          </a:p>
          <a:p>
            <a:pPr marL="173038" indent="-173038">
              <a:lnSpc>
                <a:spcPct val="120000"/>
              </a:lnSpc>
              <a:buClr>
                <a:srgbClr val="00CC00"/>
              </a:buClr>
              <a:buFont typeface="Wingdings" pitchFamily="2" charset="2"/>
              <a:buChar char="§"/>
              <a:defRPr/>
            </a:pP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latin typeface="+mj-lt"/>
                <a:ea typeface="MS PGothic" pitchFamily="34" charset="-128"/>
              </a:rPr>
              <a:t>S-Video out</a:t>
            </a:r>
          </a:p>
          <a:p>
            <a:pPr marL="173038" indent="-173038">
              <a:lnSpc>
                <a:spcPct val="120000"/>
              </a:lnSpc>
              <a:buClr>
                <a:srgbClr val="00CC00"/>
              </a:buClr>
              <a:buFont typeface="Wingdings" pitchFamily="2" charset="2"/>
              <a:buChar char="§"/>
              <a:defRPr/>
            </a:pP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latin typeface="+mj-lt"/>
                <a:ea typeface="MS PGothic" pitchFamily="34" charset="-128"/>
              </a:rPr>
              <a:t>USB HS on-the-go</a:t>
            </a:r>
          </a:p>
          <a:p>
            <a:pPr marL="173038" indent="-173038">
              <a:lnSpc>
                <a:spcPct val="120000"/>
              </a:lnSpc>
              <a:buClr>
                <a:srgbClr val="00CC00"/>
              </a:buClr>
              <a:buFont typeface="Wingdings" pitchFamily="2" charset="2"/>
              <a:buChar char="§"/>
              <a:defRPr/>
            </a:pPr>
            <a:r>
              <a:rPr lang="pt-BR" altLang="ja-JP" sz="1800" dirty="0">
                <a:solidFill>
                  <a:schemeClr val="accent4">
                    <a:lumMod val="10000"/>
                  </a:schemeClr>
                </a:solidFill>
                <a:latin typeface="+mj-lt"/>
                <a:ea typeface="MS PGothic" pitchFamily="34" charset="-128"/>
              </a:rPr>
              <a:t>I</a:t>
            </a:r>
            <a:r>
              <a:rPr lang="pt-BR" altLang="ja-JP" sz="1800" baseline="30000" dirty="0">
                <a:solidFill>
                  <a:schemeClr val="accent4">
                    <a:lumMod val="10000"/>
                  </a:schemeClr>
                </a:solidFill>
                <a:latin typeface="+mj-lt"/>
                <a:ea typeface="MS PGothic" pitchFamily="34" charset="-128"/>
              </a:rPr>
              <a:t>2</a:t>
            </a:r>
            <a:r>
              <a:rPr lang="pt-BR" altLang="ja-JP" sz="1800" dirty="0">
                <a:solidFill>
                  <a:schemeClr val="accent4">
                    <a:lumMod val="10000"/>
                  </a:schemeClr>
                </a:solidFill>
                <a:latin typeface="+mj-lt"/>
                <a:ea typeface="MS PGothic" pitchFamily="34" charset="-128"/>
              </a:rPr>
              <a:t>C, I</a:t>
            </a:r>
            <a:r>
              <a:rPr lang="pt-BR" altLang="ja-JP" sz="1800" baseline="30000" dirty="0">
                <a:solidFill>
                  <a:schemeClr val="accent4">
                    <a:lumMod val="10000"/>
                  </a:schemeClr>
                </a:solidFill>
                <a:latin typeface="+mj-lt"/>
                <a:ea typeface="MS PGothic" pitchFamily="34" charset="-128"/>
              </a:rPr>
              <a:t>2</a:t>
            </a:r>
            <a:r>
              <a:rPr lang="pt-BR" altLang="ja-JP" sz="1800" dirty="0">
                <a:solidFill>
                  <a:schemeClr val="accent4">
                    <a:lumMod val="10000"/>
                  </a:schemeClr>
                </a:solidFill>
                <a:latin typeface="+mj-lt"/>
                <a:ea typeface="MS PGothic" pitchFamily="34" charset="-128"/>
              </a:rPr>
              <a:t>S, SPI,</a:t>
            </a:r>
            <a:br>
              <a:rPr lang="pt-BR" altLang="ja-JP" sz="1800" dirty="0">
                <a:solidFill>
                  <a:schemeClr val="accent4">
                    <a:lumMod val="10000"/>
                  </a:schemeClr>
                </a:solidFill>
                <a:latin typeface="+mj-lt"/>
                <a:ea typeface="MS PGothic" pitchFamily="34" charset="-128"/>
              </a:rPr>
            </a:br>
            <a:r>
              <a:rPr lang="pt-BR" altLang="ja-JP" sz="1800" dirty="0">
                <a:solidFill>
                  <a:schemeClr val="accent4">
                    <a:lumMod val="10000"/>
                  </a:schemeClr>
                </a:solidFill>
                <a:latin typeface="+mj-lt"/>
                <a:ea typeface="MS PGothic" pitchFamily="34" charset="-128"/>
              </a:rPr>
              <a:t>MMC/SD</a:t>
            </a:r>
          </a:p>
          <a:p>
            <a:pPr marL="173038" indent="-173038">
              <a:lnSpc>
                <a:spcPct val="120000"/>
              </a:lnSpc>
              <a:buClr>
                <a:srgbClr val="00CC00"/>
              </a:buClr>
              <a:buFont typeface="Wingdings" pitchFamily="2" charset="2"/>
              <a:buChar char="§"/>
              <a:defRPr/>
            </a:pP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latin typeface="+mj-lt"/>
                <a:ea typeface="MS PGothic" pitchFamily="34" charset="-128"/>
              </a:rPr>
              <a:t>JTAG</a:t>
            </a:r>
          </a:p>
          <a:p>
            <a:pPr marL="173038" indent="-173038">
              <a:lnSpc>
                <a:spcPct val="120000"/>
              </a:lnSpc>
              <a:buClr>
                <a:srgbClr val="00CC00"/>
              </a:buClr>
              <a:buFont typeface="Wingdings" pitchFamily="2" charset="2"/>
              <a:buChar char="§"/>
              <a:defRPr/>
            </a:pP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latin typeface="+mj-lt"/>
                <a:ea typeface="MS PGothic" pitchFamily="34" charset="-128"/>
              </a:rPr>
              <a:t>Stereo in/out</a:t>
            </a:r>
          </a:p>
          <a:p>
            <a:pPr marL="173038" indent="-173038">
              <a:lnSpc>
                <a:spcPct val="120000"/>
              </a:lnSpc>
              <a:buClr>
                <a:srgbClr val="00CC00"/>
              </a:buClr>
              <a:buFont typeface="Wingdings" pitchFamily="2" charset="2"/>
              <a:buChar char="§"/>
              <a:defRPr/>
            </a:pP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latin typeface="+mj-lt"/>
                <a:ea typeface="MS PGothic" pitchFamily="34" charset="-128"/>
              </a:rPr>
              <a:t>Alternate power</a:t>
            </a:r>
          </a:p>
          <a:p>
            <a:pPr marL="173038" indent="-173038">
              <a:lnSpc>
                <a:spcPct val="120000"/>
              </a:lnSpc>
              <a:buClr>
                <a:srgbClr val="00CC00"/>
              </a:buClr>
              <a:buFont typeface="Wingdings" pitchFamily="2" charset="2"/>
              <a:buChar char="§"/>
              <a:defRPr/>
            </a:pP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latin typeface="+mj-lt"/>
                <a:ea typeface="MS PGothic" pitchFamily="34" charset="-128"/>
              </a:rPr>
              <a:t>RS-232 serial</a:t>
            </a:r>
          </a:p>
        </p:txBody>
      </p:sp>
      <p:sp>
        <p:nvSpPr>
          <p:cNvPr id="17413" name="Line 44"/>
          <p:cNvSpPr>
            <a:spLocks noChangeShapeType="1"/>
          </p:cNvSpPr>
          <p:nvPr/>
        </p:nvSpPr>
        <p:spPr bwMode="auto">
          <a:xfrm>
            <a:off x="3275013" y="2120900"/>
            <a:ext cx="2516187" cy="4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H="1" flipV="1">
            <a:off x="4572000" y="2438400"/>
            <a:ext cx="2057400" cy="15240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H="1" flipV="1">
            <a:off x="4343400" y="2971800"/>
            <a:ext cx="2286000" cy="16764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 flipH="1" flipV="1">
            <a:off x="5410200" y="3962400"/>
            <a:ext cx="1219200" cy="9906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auto">
          <a:xfrm flipH="1" flipV="1">
            <a:off x="5562600" y="4343400"/>
            <a:ext cx="1066800" cy="6096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" name="Line 15"/>
          <p:cNvSpPr>
            <a:spLocks noChangeShapeType="1"/>
          </p:cNvSpPr>
          <p:nvPr/>
        </p:nvSpPr>
        <p:spPr bwMode="auto">
          <a:xfrm flipH="1" flipV="1">
            <a:off x="4419600" y="4724400"/>
            <a:ext cx="2243138" cy="595313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" name="Line 15"/>
          <p:cNvSpPr>
            <a:spLocks noChangeShapeType="1"/>
          </p:cNvSpPr>
          <p:nvPr/>
        </p:nvSpPr>
        <p:spPr bwMode="auto">
          <a:xfrm flipH="1" flipV="1">
            <a:off x="3886200" y="4800600"/>
            <a:ext cx="2743200" cy="8382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Line 36"/>
          <p:cNvSpPr>
            <a:spLocks noChangeShapeType="1"/>
          </p:cNvSpPr>
          <p:nvPr/>
        </p:nvSpPr>
        <p:spPr bwMode="auto">
          <a:xfrm flipH="1">
            <a:off x="4343400" y="1474788"/>
            <a:ext cx="1238250" cy="1039812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" name="AutoShape 34"/>
          <p:cNvSpPr>
            <a:spLocks noChangeArrowheads="1"/>
          </p:cNvSpPr>
          <p:nvPr/>
        </p:nvSpPr>
        <p:spPr bwMode="auto">
          <a:xfrm>
            <a:off x="3810000" y="381000"/>
            <a:ext cx="4953000" cy="1143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AEAEA"/>
              </a:gs>
              <a:gs pos="100000">
                <a:srgbClr val="D0D0D0"/>
              </a:gs>
            </a:gsLst>
            <a:lin ang="5400000" scaled="1"/>
          </a:gradFill>
          <a:ln w="28575">
            <a:solidFill>
              <a:srgbClr val="00CC00"/>
            </a:solidFill>
            <a:round/>
            <a:headEnd/>
            <a:tailEnd/>
          </a:ln>
        </p:spPr>
        <p:txBody>
          <a:bodyPr wrap="none" anchor="ctr"/>
          <a:lstStyle/>
          <a:p>
            <a:pPr marL="173038" indent="-173038">
              <a:lnSpc>
                <a:spcPct val="120000"/>
              </a:lnSpc>
              <a:buClr>
                <a:srgbClr val="00CC00"/>
              </a:buClr>
              <a:defRPr/>
            </a:pPr>
            <a:r>
              <a:rPr lang="en-US" altLang="ja-JP" sz="1600" dirty="0" smtClean="0">
                <a:solidFill>
                  <a:schemeClr val="accent4">
                    <a:lumMod val="10000"/>
                  </a:schemeClr>
                </a:solidFill>
                <a:latin typeface="+mn-lt"/>
                <a:ea typeface="MS PGothic" pitchFamily="34" charset="-128"/>
              </a:rPr>
              <a:t>C</a:t>
            </a:r>
            <a:r>
              <a:rPr lang="en-US" altLang="ja-JP" sz="1600" dirty="0" smtClean="0">
                <a:solidFill>
                  <a:schemeClr val="accent4">
                    <a:lumMod val="10000"/>
                  </a:schemeClr>
                </a:solidFill>
                <a:latin typeface="+mn-lt"/>
                <a:ea typeface="MS PGothic" pitchFamily="34" charset="-128"/>
              </a:rPr>
              <a:t>ollaboration </a:t>
            </a:r>
            <a:r>
              <a:rPr lang="en-US" altLang="ja-JP" sz="1600" dirty="0">
                <a:solidFill>
                  <a:schemeClr val="accent4">
                    <a:lumMod val="10000"/>
                  </a:schemeClr>
                </a:solidFill>
                <a:latin typeface="+mn-lt"/>
                <a:ea typeface="MS PGothic" pitchFamily="34" charset="-128"/>
              </a:rPr>
              <a:t>at </a:t>
            </a:r>
            <a:r>
              <a:rPr lang="en-US" altLang="ja-JP" sz="1600" b="1" u="sng" dirty="0">
                <a:solidFill>
                  <a:schemeClr val="accent4">
                    <a:lumMod val="10000"/>
                  </a:schemeClr>
                </a:solidFill>
                <a:latin typeface="+mn-lt"/>
                <a:ea typeface="MS PGothic" pitchFamily="34" charset="-128"/>
              </a:rPr>
              <a:t>BeagleBoard.org</a:t>
            </a:r>
          </a:p>
          <a:p>
            <a:pPr marL="173038" indent="-173038">
              <a:lnSpc>
                <a:spcPct val="120000"/>
              </a:lnSpc>
              <a:buClr>
                <a:srgbClr val="00CC00"/>
              </a:buClr>
              <a:buFont typeface="Wingdings" pitchFamily="2" charset="2"/>
              <a:buChar char="§"/>
              <a:defRPr/>
            </a:pPr>
            <a:r>
              <a:rPr lang="en-US" altLang="ja-JP" sz="1600" dirty="0">
                <a:solidFill>
                  <a:schemeClr val="accent4">
                    <a:lumMod val="10000"/>
                  </a:schemeClr>
                </a:solidFill>
                <a:latin typeface="+mn-lt"/>
                <a:ea typeface="MS PGothic" pitchFamily="34" charset="-128"/>
              </a:rPr>
              <a:t>Live chat </a:t>
            </a:r>
            <a:r>
              <a:rPr lang="en-US" altLang="ja-JP" sz="1600" dirty="0" smtClean="0">
                <a:solidFill>
                  <a:schemeClr val="accent4">
                    <a:lumMod val="10000"/>
                  </a:schemeClr>
                </a:solidFill>
                <a:latin typeface="+mn-lt"/>
                <a:ea typeface="MS PGothic" pitchFamily="34" charset="-128"/>
              </a:rPr>
              <a:t>24/7 via IRC</a:t>
            </a:r>
            <a:endParaRPr lang="en-US" altLang="ja-JP" sz="1600" dirty="0">
              <a:solidFill>
                <a:schemeClr val="accent4">
                  <a:lumMod val="10000"/>
                </a:schemeClr>
              </a:solidFill>
              <a:latin typeface="+mn-lt"/>
              <a:ea typeface="MS PGothic" pitchFamily="34" charset="-128"/>
            </a:endParaRPr>
          </a:p>
          <a:p>
            <a:pPr marL="173038" indent="-173038">
              <a:lnSpc>
                <a:spcPct val="120000"/>
              </a:lnSpc>
              <a:buClr>
                <a:srgbClr val="00CC00"/>
              </a:buClr>
              <a:buFont typeface="Wingdings" pitchFamily="2" charset="2"/>
              <a:buChar char="§"/>
              <a:defRPr/>
            </a:pPr>
            <a:r>
              <a:rPr lang="en-US" altLang="ja-JP" sz="1600" dirty="0">
                <a:solidFill>
                  <a:schemeClr val="accent4">
                    <a:lumMod val="10000"/>
                  </a:schemeClr>
                </a:solidFill>
                <a:latin typeface="+mn-lt"/>
                <a:ea typeface="MS PGothic" pitchFamily="34" charset="-128"/>
              </a:rPr>
              <a:t>Links to </a:t>
            </a:r>
            <a:r>
              <a:rPr lang="en-US" altLang="ja-JP" sz="1600" dirty="0" smtClean="0">
                <a:solidFill>
                  <a:schemeClr val="accent4">
                    <a:lumMod val="10000"/>
                  </a:schemeClr>
                </a:solidFill>
                <a:latin typeface="+mn-lt"/>
                <a:ea typeface="MS PGothic" pitchFamily="34" charset="-128"/>
              </a:rPr>
              <a:t>project downloads</a:t>
            </a:r>
            <a:endParaRPr lang="en-US" altLang="ja-JP" sz="1600" dirty="0">
              <a:solidFill>
                <a:schemeClr val="accent4">
                  <a:lumMod val="10000"/>
                </a:schemeClr>
              </a:solidFill>
              <a:latin typeface="+mn-lt"/>
              <a:ea typeface="MS PGothic" pitchFamily="34" charset="-128"/>
            </a:endParaRPr>
          </a:p>
        </p:txBody>
      </p:sp>
      <p:sp>
        <p:nvSpPr>
          <p:cNvPr id="17423" name="Title 24"/>
          <p:cNvSpPr>
            <a:spLocks noGrp="1"/>
          </p:cNvSpPr>
          <p:nvPr>
            <p:ph type="title"/>
          </p:nvPr>
        </p:nvSpPr>
        <p:spPr>
          <a:xfrm>
            <a:off x="685800" y="0"/>
            <a:ext cx="7498080" cy="1143000"/>
          </a:xfrm>
        </p:spPr>
        <p:txBody>
          <a:bodyPr/>
          <a:lstStyle/>
          <a:p>
            <a:r>
              <a:rPr lang="en-US" dirty="0" smtClean="0"/>
              <a:t>And more…</a:t>
            </a:r>
          </a:p>
        </p:txBody>
      </p:sp>
      <p:sp>
        <p:nvSpPr>
          <p:cNvPr id="23" name="AutoShape 29"/>
          <p:cNvSpPr>
            <a:spLocks noChangeArrowheads="1"/>
          </p:cNvSpPr>
          <p:nvPr/>
        </p:nvSpPr>
        <p:spPr bwMode="auto">
          <a:xfrm>
            <a:off x="609600" y="1371600"/>
            <a:ext cx="2362200" cy="426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DD"/>
              </a:gs>
              <a:gs pos="100000">
                <a:srgbClr val="AFAFAF"/>
              </a:gs>
            </a:gsLst>
            <a:lin ang="5400000" scaled="1"/>
          </a:gradFill>
          <a:ln w="28575">
            <a:solidFill>
              <a:srgbClr val="3399FF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20000"/>
              </a:lnSpc>
              <a:buClr>
                <a:srgbClr val="00B0F0"/>
              </a:buClr>
              <a:defRPr/>
            </a:pPr>
            <a:r>
              <a:rPr lang="en-US" sz="1600" dirty="0">
                <a:solidFill>
                  <a:schemeClr val="accent4">
                    <a:lumMod val="10000"/>
                  </a:schemeClr>
                </a:solidFill>
                <a:latin typeface="+mj-lt"/>
              </a:rPr>
              <a:t>Other Features</a:t>
            </a: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chemeClr val="accent4">
                    <a:lumMod val="10000"/>
                  </a:schemeClr>
                </a:solidFill>
                <a:latin typeface="+mj-lt"/>
              </a:rPr>
              <a:t> 4 LEDs</a:t>
            </a:r>
          </a:p>
          <a:p>
            <a:pPr marL="182880" lvl="1">
              <a:lnSpc>
                <a:spcPct val="120000"/>
              </a:lnSpc>
              <a:buClr>
                <a:srgbClr val="00B0F0"/>
              </a:buClr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chemeClr val="accent4">
                    <a:lumMod val="10000"/>
                  </a:schemeClr>
                </a:solidFill>
                <a:latin typeface="+mj-lt"/>
              </a:rPr>
              <a:t> USR0</a:t>
            </a:r>
          </a:p>
          <a:p>
            <a:pPr marL="182880" lvl="1">
              <a:lnSpc>
                <a:spcPct val="120000"/>
              </a:lnSpc>
              <a:buClr>
                <a:srgbClr val="00B0F0"/>
              </a:buClr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chemeClr val="accent4">
                    <a:lumMod val="10000"/>
                  </a:schemeClr>
                </a:solidFill>
                <a:latin typeface="+mj-lt"/>
              </a:rPr>
              <a:t> USR1</a:t>
            </a:r>
          </a:p>
          <a:p>
            <a:pPr marL="182880" lvl="1">
              <a:lnSpc>
                <a:spcPct val="120000"/>
              </a:lnSpc>
              <a:buClr>
                <a:srgbClr val="00B0F0"/>
              </a:buClr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chemeClr val="accent4">
                    <a:lumMod val="10000"/>
                  </a:schemeClr>
                </a:solidFill>
                <a:latin typeface="+mj-lt"/>
              </a:rPr>
              <a:t> PMU_STAT</a:t>
            </a:r>
          </a:p>
          <a:p>
            <a:pPr marL="182880" lvl="1">
              <a:lnSpc>
                <a:spcPct val="120000"/>
              </a:lnSpc>
              <a:buClr>
                <a:srgbClr val="00B0F0"/>
              </a:buClr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chemeClr val="accent4">
                    <a:lumMod val="10000"/>
                  </a:schemeClr>
                </a:solidFill>
                <a:latin typeface="+mj-lt"/>
              </a:rPr>
              <a:t> PWR</a:t>
            </a: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chemeClr val="accent4">
                    <a:lumMod val="10000"/>
                  </a:schemeClr>
                </a:solidFill>
                <a:latin typeface="+mj-lt"/>
              </a:rPr>
              <a:t> 2 buttons</a:t>
            </a:r>
          </a:p>
          <a:p>
            <a:pPr marL="182880" lvl="1">
              <a:lnSpc>
                <a:spcPct val="120000"/>
              </a:lnSpc>
              <a:buClr>
                <a:srgbClr val="00B0F0"/>
              </a:buClr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chemeClr val="accent4">
                    <a:lumMod val="10000"/>
                  </a:schemeClr>
                </a:solidFill>
                <a:latin typeface="+mj-lt"/>
              </a:rPr>
              <a:t> USER</a:t>
            </a:r>
          </a:p>
          <a:p>
            <a:pPr marL="182880" lvl="1">
              <a:lnSpc>
                <a:spcPct val="120000"/>
              </a:lnSpc>
              <a:buClr>
                <a:srgbClr val="00B0F0"/>
              </a:buClr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chemeClr val="accent4">
                    <a:lumMod val="10000"/>
                  </a:schemeClr>
                </a:solidFill>
                <a:latin typeface="+mj-lt"/>
              </a:rPr>
              <a:t> RESET</a:t>
            </a:r>
          </a:p>
          <a:p>
            <a:pPr marL="0" lvl="1">
              <a:lnSpc>
                <a:spcPct val="120000"/>
              </a:lnSpc>
              <a:buClr>
                <a:srgbClr val="00B0F0"/>
              </a:buClr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chemeClr val="accent4">
                    <a:lumMod val="10000"/>
                  </a:schemeClr>
                </a:solidFill>
                <a:latin typeface="+mj-lt"/>
              </a:rPr>
              <a:t> 4 boot sources</a:t>
            </a:r>
          </a:p>
          <a:p>
            <a:pPr marL="182880" lvl="1">
              <a:lnSpc>
                <a:spcPct val="120000"/>
              </a:lnSpc>
              <a:buClr>
                <a:srgbClr val="00B0F0"/>
              </a:buClr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chemeClr val="accent4">
                    <a:lumMod val="10000"/>
                  </a:schemeClr>
                </a:solidFill>
                <a:latin typeface="+mj-lt"/>
              </a:rPr>
              <a:t> SD/MMC</a:t>
            </a:r>
          </a:p>
          <a:p>
            <a:pPr marL="182880" lvl="1">
              <a:lnSpc>
                <a:spcPct val="120000"/>
              </a:lnSpc>
              <a:buClr>
                <a:srgbClr val="00B0F0"/>
              </a:buClr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chemeClr val="accent4">
                    <a:lumMod val="10000"/>
                  </a:schemeClr>
                </a:solidFill>
                <a:latin typeface="+mj-lt"/>
              </a:rPr>
              <a:t> NAND flash</a:t>
            </a:r>
          </a:p>
          <a:p>
            <a:pPr marL="182880" lvl="1">
              <a:lnSpc>
                <a:spcPct val="120000"/>
              </a:lnSpc>
              <a:buClr>
                <a:srgbClr val="00B0F0"/>
              </a:buClr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chemeClr val="accent4">
                    <a:lumMod val="10000"/>
                  </a:schemeClr>
                </a:solidFill>
                <a:latin typeface="+mj-lt"/>
              </a:rPr>
              <a:t> USB</a:t>
            </a:r>
          </a:p>
          <a:p>
            <a:pPr marL="182880" lvl="1">
              <a:lnSpc>
                <a:spcPct val="120000"/>
              </a:lnSpc>
              <a:buClr>
                <a:srgbClr val="00B0F0"/>
              </a:buClr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chemeClr val="accent4">
                    <a:lumMod val="10000"/>
                  </a:schemeClr>
                </a:solidFill>
                <a:latin typeface="+mj-lt"/>
              </a:rPr>
              <a:t> Serial</a:t>
            </a:r>
          </a:p>
        </p:txBody>
      </p:sp>
      <p:sp>
        <p:nvSpPr>
          <p:cNvPr id="24" name="Text Box 45"/>
          <p:cNvSpPr txBox="1">
            <a:spLocks noChangeArrowheads="1"/>
          </p:cNvSpPr>
          <p:nvPr/>
        </p:nvSpPr>
        <p:spPr bwMode="auto">
          <a:xfrm>
            <a:off x="4173538" y="1924050"/>
            <a:ext cx="409575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defRPr/>
            </a:pPr>
            <a:r>
              <a:rPr lang="en-US" sz="1200" dirty="0" smtClean="0">
                <a:latin typeface="+mn-lt"/>
              </a:rPr>
              <a:t>3.1</a:t>
            </a:r>
            <a:r>
              <a:rPr lang="en-US" sz="1600" dirty="0" smtClean="0">
                <a:latin typeface="+mn-lt"/>
              </a:rPr>
              <a:t>”</a:t>
            </a:r>
            <a:endParaRPr lang="en-US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14" grpId="0" animBg="1"/>
      <p:bldP spid="14" grpId="1" animBg="1"/>
      <p:bldP spid="15" grpId="0" animBg="1"/>
      <p:bldP spid="15" grpId="1" animBg="1"/>
      <p:bldP spid="23" grpId="0" animBg="1"/>
      <p:bldP spid="2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6B6C5"/>
              </a:clrFrom>
              <a:clrTo>
                <a:srgbClr val="A6B6C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52725" y="1857375"/>
            <a:ext cx="363855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8435" name="Picture 42" descr="OMAP r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3575" y="3148013"/>
            <a:ext cx="403225" cy="4064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18436" name="Line 44"/>
          <p:cNvSpPr>
            <a:spLocks noChangeShapeType="1"/>
          </p:cNvSpPr>
          <p:nvPr/>
        </p:nvSpPr>
        <p:spPr bwMode="auto">
          <a:xfrm>
            <a:off x="3275013" y="2120900"/>
            <a:ext cx="2516187" cy="4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2438400" y="3200400"/>
            <a:ext cx="838200" cy="762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39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for Revision C</a:t>
            </a:r>
          </a:p>
        </p:txBody>
      </p:sp>
      <p:sp>
        <p:nvSpPr>
          <p:cNvPr id="28" name="Line 32"/>
          <p:cNvSpPr>
            <a:spLocks noChangeShapeType="1"/>
          </p:cNvSpPr>
          <p:nvPr/>
        </p:nvSpPr>
        <p:spPr bwMode="auto">
          <a:xfrm flipH="1">
            <a:off x="4800600" y="2971800"/>
            <a:ext cx="1676400" cy="30480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" name="AutoShape 29"/>
          <p:cNvSpPr>
            <a:spLocks noChangeArrowheads="1"/>
          </p:cNvSpPr>
          <p:nvPr/>
        </p:nvSpPr>
        <p:spPr bwMode="auto">
          <a:xfrm>
            <a:off x="6324600" y="2590800"/>
            <a:ext cx="23622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DD"/>
              </a:gs>
              <a:gs pos="100000">
                <a:srgbClr val="AFAFAF"/>
              </a:gs>
            </a:gsLst>
            <a:lin ang="5400000" scaled="1"/>
          </a:gradFill>
          <a:ln w="28575">
            <a:solidFill>
              <a:srgbClr val="3399FF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20000"/>
              </a:lnSpc>
              <a:buClr>
                <a:srgbClr val="00B0F0"/>
              </a:buClr>
              <a:defRPr/>
            </a:pPr>
            <a:r>
              <a:rPr lang="en-US" sz="1600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256MB LPDDR RAM</a:t>
            </a:r>
          </a:p>
          <a:p>
            <a:pPr>
              <a:lnSpc>
                <a:spcPct val="120000"/>
              </a:lnSpc>
              <a:buClr>
                <a:srgbClr val="00B0F0"/>
              </a:buClr>
              <a:defRPr/>
            </a:pPr>
            <a:r>
              <a:rPr lang="en-US" sz="1400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(up from 128MB)</a:t>
            </a:r>
          </a:p>
        </p:txBody>
      </p:sp>
      <p:sp>
        <p:nvSpPr>
          <p:cNvPr id="29" name="Line 15"/>
          <p:cNvSpPr>
            <a:spLocks noChangeShapeType="1"/>
          </p:cNvSpPr>
          <p:nvPr/>
        </p:nvSpPr>
        <p:spPr bwMode="auto">
          <a:xfrm flipV="1">
            <a:off x="2514600" y="2514600"/>
            <a:ext cx="2362200" cy="13716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39" name="AutoShape 34"/>
          <p:cNvSpPr>
            <a:spLocks noChangeArrowheads="1"/>
          </p:cNvSpPr>
          <p:nvPr/>
        </p:nvSpPr>
        <p:spPr bwMode="auto">
          <a:xfrm>
            <a:off x="304800" y="2438400"/>
            <a:ext cx="2362200" cy="1752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AEAEA"/>
              </a:gs>
              <a:gs pos="100000">
                <a:srgbClr val="D0D0D0"/>
              </a:gs>
            </a:gsLst>
            <a:lin ang="5400000" scaled="1"/>
          </a:gradFill>
          <a:ln w="28575">
            <a:solidFill>
              <a:srgbClr val="00CC00"/>
            </a:solidFill>
            <a:round/>
            <a:headEnd/>
            <a:tailEnd/>
          </a:ln>
        </p:spPr>
        <p:txBody>
          <a:bodyPr wrap="none" anchor="ctr"/>
          <a:lstStyle/>
          <a:p>
            <a:pPr marL="173038" indent="-173038">
              <a:lnSpc>
                <a:spcPct val="120000"/>
              </a:lnSpc>
              <a:buClr>
                <a:srgbClr val="00CC00"/>
              </a:buClr>
            </a:pPr>
            <a:r>
              <a:rPr lang="en-US" altLang="ja-JP" sz="1800">
                <a:solidFill>
                  <a:srgbClr val="161616"/>
                </a:solidFill>
                <a:latin typeface="Arial" charset="0"/>
                <a:ea typeface="ＭＳ Ｐゴシック" pitchFamily="34" charset="-128"/>
              </a:rPr>
              <a:t>Peripheral I/O</a:t>
            </a:r>
          </a:p>
          <a:p>
            <a:pPr marL="173038" indent="-173038">
              <a:lnSpc>
                <a:spcPct val="120000"/>
              </a:lnSpc>
              <a:buClr>
                <a:srgbClr val="00CC00"/>
              </a:buClr>
              <a:buFont typeface="Wingdings" pitchFamily="2" charset="2"/>
              <a:buChar char="§"/>
            </a:pPr>
            <a:r>
              <a:rPr lang="en-US" altLang="ja-JP" sz="1800">
                <a:solidFill>
                  <a:srgbClr val="161616"/>
                </a:solidFill>
                <a:latin typeface="Arial" charset="0"/>
                <a:ea typeface="ＭＳ Ｐゴシック" pitchFamily="34" charset="-128"/>
              </a:rPr>
              <a:t>USB HS/host-only</a:t>
            </a:r>
            <a:br>
              <a:rPr lang="en-US" altLang="ja-JP" sz="1800">
                <a:solidFill>
                  <a:srgbClr val="161616"/>
                </a:solidFill>
                <a:latin typeface="Arial" charset="0"/>
                <a:ea typeface="ＭＳ Ｐゴシック" pitchFamily="34" charset="-128"/>
              </a:rPr>
            </a:br>
            <a:r>
              <a:rPr lang="en-US" altLang="ja-JP" sz="1400">
                <a:solidFill>
                  <a:srgbClr val="161616"/>
                </a:solidFill>
                <a:latin typeface="Arial" charset="0"/>
                <a:ea typeface="ＭＳ Ｐゴシック" pitchFamily="34" charset="-128"/>
              </a:rPr>
              <a:t>(in addition to existing</a:t>
            </a:r>
            <a:br>
              <a:rPr lang="en-US" altLang="ja-JP" sz="1400">
                <a:solidFill>
                  <a:srgbClr val="161616"/>
                </a:solidFill>
                <a:latin typeface="Arial" charset="0"/>
                <a:ea typeface="ＭＳ Ｐゴシック" pitchFamily="34" charset="-128"/>
              </a:rPr>
            </a:br>
            <a:r>
              <a:rPr lang="en-US" altLang="ja-JP" sz="1400">
                <a:solidFill>
                  <a:srgbClr val="161616"/>
                </a:solidFill>
                <a:latin typeface="Arial" charset="0"/>
                <a:ea typeface="ＭＳ Ｐゴシック" pitchFamily="34" charset="-128"/>
              </a:rPr>
              <a:t>USB HS on-the-go)</a:t>
            </a:r>
            <a:endParaRPr lang="en-US" altLang="ja-JP" sz="1800">
              <a:solidFill>
                <a:srgbClr val="161616"/>
              </a:solidFill>
              <a:latin typeface="Arial" charset="0"/>
              <a:ea typeface="ＭＳ Ｐゴシック" pitchFamily="34" charset="-128"/>
            </a:endParaRPr>
          </a:p>
          <a:p>
            <a:pPr marL="173038" indent="-173038">
              <a:lnSpc>
                <a:spcPct val="120000"/>
              </a:lnSpc>
              <a:buClr>
                <a:srgbClr val="00CC00"/>
              </a:buClr>
              <a:buFont typeface="Wingdings" pitchFamily="2" charset="2"/>
              <a:buChar char="§"/>
            </a:pPr>
            <a:r>
              <a:rPr lang="en-US" altLang="ja-JP" sz="1800">
                <a:solidFill>
                  <a:srgbClr val="161616"/>
                </a:solidFill>
                <a:latin typeface="Arial" charset="0"/>
                <a:ea typeface="ＭＳ Ｐゴシック" pitchFamily="34" charset="-128"/>
              </a:rPr>
              <a:t>LCD expansion</a:t>
            </a:r>
          </a:p>
        </p:txBody>
      </p:sp>
      <p:sp>
        <p:nvSpPr>
          <p:cNvPr id="12" name="Text Box 45"/>
          <p:cNvSpPr txBox="1">
            <a:spLocks noChangeArrowheads="1"/>
          </p:cNvSpPr>
          <p:nvPr/>
        </p:nvSpPr>
        <p:spPr bwMode="auto">
          <a:xfrm>
            <a:off x="4173538" y="1924050"/>
            <a:ext cx="409575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defRPr/>
            </a:pPr>
            <a:r>
              <a:rPr lang="en-US" sz="1200" dirty="0" smtClean="0">
                <a:latin typeface="+mn-lt"/>
              </a:rPr>
              <a:t>3.1</a:t>
            </a:r>
            <a:r>
              <a:rPr lang="en-US" sz="1200" dirty="0" smtClean="0">
                <a:latin typeface="+mn-lt"/>
              </a:rPr>
              <a:t>”</a:t>
            </a:r>
            <a:endParaRPr lang="en-US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8" grpId="0" animBg="1"/>
      <p:bldP spid="27" grpId="0" animBg="1"/>
      <p:bldP spid="29" grpId="0" animBg="1"/>
      <p:bldP spid="2253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Custom 5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1303D"/>
      </a:hlink>
      <a:folHlink>
        <a:srgbClr val="01303D"/>
      </a:folHlink>
    </a:clrScheme>
    <a:fontScheme name="Custom 1">
      <a:majorFont>
        <a:latin typeface="Arial monospaced for SAP"/>
        <a:ea typeface=""/>
        <a:cs typeface=""/>
      </a:majorFont>
      <a:minorFont>
        <a:latin typeface="Arial monospaced for SAP"/>
        <a:ea typeface=""/>
        <a:cs typeface="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3936</TotalTime>
  <Words>2595</Words>
  <Application>Microsoft Office PowerPoint</Application>
  <PresentationFormat>On-screen Show (4:3)</PresentationFormat>
  <Paragraphs>601</Paragraphs>
  <Slides>48</Slides>
  <Notes>48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Solstice</vt:lpstr>
      <vt:lpstr>Custom Design</vt:lpstr>
      <vt:lpstr>BeagleBoard 101</vt:lpstr>
      <vt:lpstr>Agenda</vt:lpstr>
      <vt:lpstr>What’s in a name…</vt:lpstr>
      <vt:lpstr>Timeline</vt:lpstr>
      <vt:lpstr>Community development</vt:lpstr>
      <vt:lpstr>Why such an active community?</vt:lpstr>
      <vt:lpstr>Fast, low power, flexible expansion</vt:lpstr>
      <vt:lpstr>And more…</vt:lpstr>
      <vt:lpstr>New for Revision C</vt:lpstr>
      <vt:lpstr>USB-powered BeagleBoard–xM unleashes community-oriented development</vt:lpstr>
      <vt:lpstr>BeagleBoard-xM</vt:lpstr>
      <vt:lpstr>Cortex™-A8 : Block Level View</vt:lpstr>
      <vt:lpstr>Use Beagle Board-xM like a desktop</vt:lpstr>
      <vt:lpstr>Take Beagle Board-xM anywhere &amp; crank code on the go</vt:lpstr>
      <vt:lpstr>Expand your Beagle Board-xM</vt:lpstr>
      <vt:lpstr>Open source, do-it-yourself, and pro developers embracing the BeagleBoard</vt:lpstr>
      <vt:lpstr>Classroom setup</vt:lpstr>
      <vt:lpstr>Equipment at ESC Chicago</vt:lpstr>
      <vt:lpstr>Boot-up</vt:lpstr>
      <vt:lpstr>Verifying the BeagleBoard-xM hardware</vt:lpstr>
      <vt:lpstr>Verifying the hardware</vt:lpstr>
      <vt:lpstr>Get into the minimal ramdisk image</vt:lpstr>
      <vt:lpstr>Access the SD from the RAMDISK</vt:lpstr>
      <vt:lpstr>Memory testmem</vt:lpstr>
      <vt:lpstr>LEDs testleds</vt:lpstr>
      <vt:lpstr>USER button testuserbtn</vt:lpstr>
      <vt:lpstr>Read events testhid</vt:lpstr>
      <vt:lpstr>Access monitor EDID</vt:lpstr>
      <vt:lpstr>USB OTG and EHCI</vt:lpstr>
      <vt:lpstr>Networking</vt:lpstr>
      <vt:lpstr>Getting help from your peers</vt:lpstr>
      <vt:lpstr>How to ask for help http://catb.org/~esr/faqs/smart-questions.html </vt:lpstr>
      <vt:lpstr>Order of resources</vt:lpstr>
      <vt:lpstr>The community perspective</vt:lpstr>
      <vt:lpstr>Chat, mail, forums, blogs, and wikis!</vt:lpstr>
      <vt:lpstr>Chat on IRC</vt:lpstr>
      <vt:lpstr>Angstrom and Open Embedded</vt:lpstr>
      <vt:lpstr>Ubuntu</vt:lpstr>
      <vt:lpstr>Android</vt:lpstr>
      <vt:lpstr>MeeGo</vt:lpstr>
      <vt:lpstr>Gentoo</vt:lpstr>
      <vt:lpstr>QNX</vt:lpstr>
      <vt:lpstr>Symbian</vt:lpstr>
      <vt:lpstr>WinCE</vt:lpstr>
      <vt:lpstr>Participating in the community</vt:lpstr>
      <vt:lpstr>Baseline tools and software http://beagleboard.org/resources </vt:lpstr>
      <vt:lpstr> Some hardware options http://wiki.omap.com/index.php?title=OMAP3_Boards </vt:lpstr>
      <vt:lpstr>Many tools options http://focus.ti.com/dsp/docs/dspplatformscontenttp.tsp?sectionId=2&amp;familyId=1525&amp;tabId=2224 </vt:lpstr>
    </vt:vector>
  </TitlesOfParts>
  <Company>CMP Media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CMP User</dc:creator>
  <cp:lastModifiedBy>Jason Kridner</cp:lastModifiedBy>
  <cp:revision>147</cp:revision>
  <dcterms:created xsi:type="dcterms:W3CDTF">2002-04-19T21:29:50Z</dcterms:created>
  <dcterms:modified xsi:type="dcterms:W3CDTF">2010-06-09T12:36:14Z</dcterms:modified>
</cp:coreProperties>
</file>